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534" r:id="rId2"/>
    <p:sldId id="535" r:id="rId3"/>
    <p:sldId id="259" r:id="rId4"/>
    <p:sldId id="389" r:id="rId5"/>
    <p:sldId id="398" r:id="rId6"/>
    <p:sldId id="399" r:id="rId7"/>
    <p:sldId id="547" r:id="rId8"/>
    <p:sldId id="467" r:id="rId9"/>
    <p:sldId id="549" r:id="rId10"/>
    <p:sldId id="562" r:id="rId11"/>
    <p:sldId id="552" r:id="rId12"/>
    <p:sldId id="554" r:id="rId13"/>
    <p:sldId id="555" r:id="rId14"/>
    <p:sldId id="556" r:id="rId15"/>
    <p:sldId id="557" r:id="rId16"/>
    <p:sldId id="558" r:id="rId17"/>
    <p:sldId id="559" r:id="rId18"/>
    <p:sldId id="560" r:id="rId19"/>
    <p:sldId id="563" r:id="rId20"/>
    <p:sldId id="564" r:id="rId21"/>
    <p:sldId id="565" r:id="rId22"/>
    <p:sldId id="566" r:id="rId23"/>
    <p:sldId id="333" r:id="rId24"/>
    <p:sldId id="411" r:id="rId25"/>
    <p:sldId id="568" r:id="rId26"/>
    <p:sldId id="570" r:id="rId27"/>
    <p:sldId id="571" r:id="rId28"/>
    <p:sldId id="572" r:id="rId29"/>
    <p:sldId id="472" r:id="rId30"/>
    <p:sldId id="473" r:id="rId31"/>
    <p:sldId id="575" r:id="rId32"/>
    <p:sldId id="580" r:id="rId33"/>
    <p:sldId id="579" r:id="rId34"/>
    <p:sldId id="574" r:id="rId35"/>
    <p:sldId id="581" r:id="rId36"/>
    <p:sldId id="582" r:id="rId37"/>
    <p:sldId id="578" r:id="rId38"/>
    <p:sldId id="576" r:id="rId39"/>
    <p:sldId id="583" r:id="rId40"/>
    <p:sldId id="584" r:id="rId41"/>
    <p:sldId id="585" r:id="rId42"/>
    <p:sldId id="586" r:id="rId43"/>
    <p:sldId id="444" r:id="rId44"/>
    <p:sldId id="438" r:id="rId45"/>
    <p:sldId id="468" r:id="rId46"/>
    <p:sldId id="469" r:id="rId47"/>
    <p:sldId id="587" r:id="rId48"/>
    <p:sldId id="470" r:id="rId49"/>
    <p:sldId id="588" r:id="rId50"/>
    <p:sldId id="604" r:id="rId51"/>
    <p:sldId id="606" r:id="rId52"/>
    <p:sldId id="609" r:id="rId53"/>
    <p:sldId id="610" r:id="rId54"/>
    <p:sldId id="611" r:id="rId55"/>
    <p:sldId id="612" r:id="rId56"/>
    <p:sldId id="613" r:id="rId57"/>
    <p:sldId id="614" r:id="rId58"/>
    <p:sldId id="607" r:id="rId59"/>
    <p:sldId id="615" r:id="rId60"/>
    <p:sldId id="605" r:id="rId61"/>
    <p:sldId id="441" r:id="rId62"/>
    <p:sldId id="443" r:id="rId63"/>
    <p:sldId id="442" r:id="rId64"/>
    <p:sldId id="335" r:id="rId65"/>
    <p:sldId id="282" r:id="rId66"/>
    <p:sldId id="589" r:id="rId67"/>
    <p:sldId id="590" r:id="rId68"/>
    <p:sldId id="336" r:id="rId69"/>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9B3"/>
    <a:srgbClr val="FCD5C4"/>
    <a:srgbClr val="FF631D"/>
    <a:srgbClr val="01D1B8"/>
    <a:srgbClr val="FF9933"/>
    <a:srgbClr val="FF0000"/>
    <a:srgbClr val="003366"/>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166" autoAdjust="0"/>
    <p:restoredTop sz="73902" autoAdjust="0"/>
  </p:normalViewPr>
  <p:slideViewPr>
    <p:cSldViewPr snapToGrid="0" showGuides="1">
      <p:cViewPr>
        <p:scale>
          <a:sx n="50" d="100"/>
          <a:sy n="50" d="100"/>
        </p:scale>
        <p:origin x="-1190" y="-293"/>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66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8AFA6CD7-F4CE-460F-B01C-5CFB4CBB484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travel west now from Anacapa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 general, the fault separates older rocks in the south from younger rocks in the north.</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Older rocks are</a:t>
            </a:r>
            <a:r>
              <a:rPr lang="en-US" baseline="0" dirty="0" smtClean="0"/>
              <a:t> exposed south of the Santa Cruz Island Fault because that area was uplifted along a broad anticline that formed as the block of crust that  formed Santa Cruz Island and the Santa Monica Mountains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was thrust over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the block of crust that subsided to form the Santa Cruz, Santa Monica and Los Angeles Basins.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Santa Cruz Island Fault formed as the overthrust block fractured to accommodate the greater amount of uplift near the somewhat upturned near-surface portion of the thrust fault. Although some vertical motion occurs along the Santa Cruz Island Fault,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most of the displacement along the Santa Cruz Island Fault is left lateral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due to clockwise rotation of crustal blocks above the thrust fault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induced by the regional right lateral shear stress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why did a roughly 200 km-long system of thrust faults develop in the first place? Surely the great length of this fault system implies something more regional in extent than transpression along a bend in one of the right lateral strike slip faults. Well yes, and no. Actually these thrust faults </a:t>
            </a:r>
            <a:r>
              <a:rPr lang="en-US" i="1" u="sng" baseline="0" dirty="0" smtClean="0"/>
              <a:t>are</a:t>
            </a:r>
            <a:r>
              <a:rPr lang="en-US" baseline="0" dirty="0" smtClean="0"/>
              <a:t> the result of transpression, but on a grand scale because the fault that bends to create the transpression here is the mighty San Andreas itself!</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9C73E-B80C-48D6-92F4-52EB245BC345}" type="slidenum">
              <a:rPr lang="en-US"/>
              <a:pPr/>
              <a:t>19</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r>
              <a:rPr lang="en-US" dirty="0" smtClean="0"/>
              <a:t>Watch</a:t>
            </a:r>
            <a:r>
              <a:rPr lang="en-US" baseline="0" dirty="0" smtClean="0"/>
              <a:t> the animation again, this time notice how as Baja California breaks away </a:t>
            </a:r>
            <a:r>
              <a:rPr lang="en-US" baseline="0" dirty="0" smtClean="0"/>
              <a:t>from </a:t>
            </a:r>
            <a:r>
              <a:rPr lang="en-US" baseline="0" dirty="0" smtClean="0"/>
              <a:t>mainland Mexico a big bend develops on the San Andreas Fault in the vicinity of the present Transverse Ranges.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a:t>
            </a:r>
            <a:r>
              <a:rPr lang="en-US" baseline="0" dirty="0" smtClean="0"/>
              <a:t>Santa Cruz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big bend in the San Andreas Fault produces transpression</a:t>
            </a:r>
            <a:r>
              <a:rPr lang="en-US" baseline="0" dirty="0" smtClean="0"/>
              <a:t> on a regional scale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which </a:t>
            </a:r>
            <a:r>
              <a:rPr lang="en-US" baseline="0" dirty="0" smtClean="0"/>
              <a:t>explains the numerous thrust faults in the </a:t>
            </a:r>
            <a:r>
              <a:rPr lang="en-US" baseline="0" dirty="0" smtClean="0"/>
              <a:t>area </a:t>
            </a:r>
            <a:r>
              <a:rPr lang="en-US" baseline="0" dirty="0" smtClean="0"/>
              <a:t>responsible for the uplift of the Transverse Ranges,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the Santa Monica Mountains and Santarosae. Bear in mind that all this thrusting and mountain building is relatively recent and that Santa Cruz Island had a rich geologic history before it was uplifted.</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05D1F-D99E-4063-A352-134DB12AC7E2}" type="slidenum">
              <a:rPr lang="en-US"/>
              <a:pPr/>
              <a:t>23</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That</a:t>
            </a:r>
            <a:r>
              <a:rPr lang="en-US" baseline="0" dirty="0" smtClean="0"/>
              <a:t> pre-uplift history is recorded in the various Miocene and older strata which recall are exposed on the south side of the island.</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01DB0A-42AF-46A6-A0E9-ADC34EEC39F0}" type="slidenum">
              <a:rPr lang="en-US"/>
              <a:pPr/>
              <a:t>24</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dirty="0" smtClean="0"/>
              <a:t>Most of these are ash-rich, Miocene</a:t>
            </a:r>
            <a:r>
              <a:rPr lang="en-US" baseline="0" dirty="0" smtClean="0"/>
              <a:t> volcaniclastic rocks,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but at the southwest</a:t>
            </a:r>
            <a:r>
              <a:rPr lang="en-US" baseline="0" dirty="0" smtClean="0"/>
              <a:t> end of the island a thick sequence of Paleocene through Miocene sedimentary rocks is exposed.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a:t>
            </a:r>
            <a:r>
              <a:rPr lang="en-US" baseline="0" dirty="0" smtClean="0"/>
              <a:t> broader </a:t>
            </a:r>
            <a:r>
              <a:rPr lang="en-US" dirty="0" smtClean="0"/>
              <a:t>view of the area in Google</a:t>
            </a:r>
            <a:r>
              <a:rPr lang="en-US" baseline="0" dirty="0" smtClean="0"/>
              <a:t> Earth with the geologic map overlay.</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a:t>
            </a:r>
            <a:r>
              <a:rPr lang="en-US" baseline="0" dirty="0" smtClean="0"/>
              <a:t>the pattern of older rocks in the middle to younger rocks on the outside. What type of geologic structure does this pattern indicate?</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anticline</a:t>
            </a:r>
            <a:r>
              <a:rPr lang="en-US" dirty="0" smtClean="0"/>
              <a:t>. There are folds</a:t>
            </a:r>
            <a:r>
              <a:rPr lang="en-US" baseline="0" dirty="0" smtClean="0"/>
              <a:t> like this throughout the area, but this one is especially pretty. It exposes a sequence of sedimentary rock including shale, sandstone, conglomerate and breccia that records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59FF8A-D8D9-4B44-B2FA-E1497CFD01EA}" type="slidenum">
              <a:rPr lang="en-US"/>
              <a:pPr/>
              <a:t>29</a:t>
            </a:fld>
            <a:endParaRPr 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dirty="0" smtClean="0"/>
              <a:t>… a very</a:t>
            </a:r>
            <a:r>
              <a:rPr lang="en-US" baseline="0" dirty="0" smtClean="0"/>
              <a:t> general change in forearc basin deposition from deep water marine sediment in the Mesozoic,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EEE6FB-BCE0-448E-AA01-8C6C56007303}" type="slidenum">
              <a:rPr lang="en-US"/>
              <a:pPr/>
              <a:t>3</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dirty="0" smtClean="0"/>
              <a:t>… the largest channel</a:t>
            </a:r>
            <a:r>
              <a:rPr lang="en-US" baseline="0" dirty="0" smtClean="0"/>
              <a:t> island. Santa Cruz has a lot of interesting geology to see, but let’s start with the most obvious which lies along the island’s Central Valley.</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20FBC0-B5F6-4113-80A0-78C3771A2393}" type="slidenum">
              <a:rPr lang="en-US"/>
              <a:pPr/>
              <a:t>30</a:t>
            </a:fld>
            <a:endParaRPr 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dirty="0" smtClean="0"/>
              <a:t>… to shallower marine and</a:t>
            </a:r>
            <a:r>
              <a:rPr lang="en-US" baseline="0" dirty="0" smtClean="0"/>
              <a:t> more terrestrial sediments as the East Pacific Rise approached the trench and the Mesozoic volcanic arc eroded. Notice that the forearc basin sediments are deposited directly on top of the accretionary wedge mélange.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782DC-A32D-4626-8062-3AE62F4B61D1}" type="slidenum">
              <a:rPr lang="en-US"/>
              <a:pPr/>
              <a:t>31</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the Miocene, the forearc basin sediments will be completely eroded along transpressional ridges</a:t>
            </a:r>
            <a:r>
              <a:rPr lang="en-US" baseline="0" dirty="0" smtClean="0"/>
              <a:t> - </a:t>
            </a:r>
            <a:r>
              <a:rPr lang="en-US" dirty="0" smtClean="0"/>
              <a:t>down to the underlying mélange.</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782DC-A32D-4626-8062-3AE62F4B61D1}" type="slidenum">
              <a:rPr lang="en-US"/>
              <a:pPr/>
              <a:t>32</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But</a:t>
            </a:r>
            <a:r>
              <a:rPr lang="en-US" baseline="0" dirty="0" smtClean="0"/>
              <a:t> in transtensional basins, the forearc basin sediments will be preserved</a:t>
            </a:r>
            <a:r>
              <a:rPr lang="en-US" dirty="0" smtClean="0"/>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782DC-A32D-4626-8062-3AE62F4B61D1}" type="slidenum">
              <a:rPr lang="en-US"/>
              <a:pPr/>
              <a:t>33</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Areas of</a:t>
            </a:r>
            <a:r>
              <a:rPr lang="en-US" baseline="0" dirty="0" smtClean="0"/>
              <a:t> exposed </a:t>
            </a:r>
            <a:r>
              <a:rPr lang="en-US" dirty="0" smtClean="0"/>
              <a:t>mélange</a:t>
            </a:r>
            <a:r>
              <a:rPr lang="en-US" baseline="0" dirty="0" smtClean="0"/>
              <a:t> shed a jumble of assorted rock types into the adjacent transtensional basins, which deposits on top of the older forearc basin sediments as the San Onofre Breccia.</a:t>
            </a:r>
            <a:endParaRPr lang="en-US" dirty="0" smtClean="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a:t>
            </a:r>
            <a:r>
              <a:rPr lang="en-US" baseline="0" dirty="0" smtClean="0"/>
              <a:t> Onofre Breccia is exposed at the base of the Miocene strata on both sides of the anticline.</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covers the forearc basin strata</a:t>
            </a:r>
            <a:r>
              <a:rPr lang="en-US" baseline="0" dirty="0" smtClean="0"/>
              <a:t> which have been pushed up in the anticline here.</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far right is “Near Point”…</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you can see the San Onofre</a:t>
            </a:r>
            <a:r>
              <a:rPr lang="en-US" baseline="0" dirty="0" smtClean="0"/>
              <a:t> Breccia steeply tilted towards the ocean – away from the axis of the anticline.</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Further out on the point you can see a nice wave-cut platform which</a:t>
            </a:r>
            <a:r>
              <a:rPr lang="en-US" baseline="0" dirty="0" smtClean="0"/>
              <a:t> exposes the slightly younger Monterey Formation. The Monterey Formation is the most widespread sedimentary unit in California. For the most part it represents the filling of the transtensional basins with marine sediments. But remember that transtension was accompanied by volcanism, so the Monterey Formation has a volcanic component. Here we see the Beechers Bay Member of the Monterey Formation which is a volcaniclastic sandstone. Younger parts of the Monterey Formation also have a volcanic component but, as we will soon see, intriguingly different from that of the Beechers Bay Member. They would be exposed to the right of the photo (older strata dips towards younger strata),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but Near Point does not extend far enough into the ocean to see them.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286A2-DBF5-4E33-8452-445681E7C52C}" type="slidenum">
              <a:rPr lang="en-US"/>
              <a:pPr/>
              <a:t>4</a:t>
            </a:fld>
            <a:endParaRPr lang="en-US"/>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dirty="0" smtClean="0"/>
              <a:t>You don’t have to be a trained</a:t>
            </a:r>
            <a:r>
              <a:rPr lang="en-US" baseline="0" dirty="0" smtClean="0"/>
              <a:t> geologist to see that the Central Valley follows an almost perfectly straight line.</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we can look for them on the other side of the anticline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which is pretty much the rest of the island.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Monterey Formation is exposed north of the Santa Cruz Island fault</a:t>
            </a:r>
            <a:r>
              <a:rPr lang="en-US" baseline="0" dirty="0" smtClean="0"/>
              <a:t> while</a:t>
            </a:r>
            <a:r>
              <a:rPr lang="en-US" dirty="0" smtClean="0"/>
              <a:t> the related Blanca Formation (which is probably just a facies of the Monterey) is exposed to the south. The Monterey Formation north of the fault</a:t>
            </a:r>
            <a:r>
              <a:rPr lang="en-US" baseline="0" dirty="0" smtClean="0"/>
              <a:t> is similar to that found </a:t>
            </a:r>
            <a:r>
              <a:rPr lang="en-US" baseline="0" dirty="0" smtClean="0"/>
              <a:t>elsewhere </a:t>
            </a:r>
            <a:r>
              <a:rPr lang="en-US" baseline="0" dirty="0" smtClean="0"/>
              <a:t>in California.</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1CB59-A23E-44AB-99EA-664C312F9DFF}" type="slidenum">
              <a:rPr lang="en-US"/>
              <a:pPr/>
              <a:t>43</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r>
              <a:rPr lang="en-US" dirty="0" smtClean="0"/>
              <a:t>It is a fine-grained shale.</a:t>
            </a:r>
            <a:r>
              <a:rPr lang="en-US" baseline="0" dirty="0" smtClean="0"/>
              <a:t> The distinctively white color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59A61-74E8-4B3B-8069-90A35EDF83BB}" type="slidenum">
              <a:rPr lang="en-US"/>
              <a:pPr/>
              <a:t>44</a:t>
            </a:fld>
            <a:endParaRPr 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n-US" dirty="0" smtClean="0"/>
              <a:t>… comes</a:t>
            </a:r>
            <a:r>
              <a:rPr lang="en-US" baseline="0" dirty="0" smtClean="0"/>
              <a:t> from the presence of diatoms, which are microscopic plant plankton that make shells of silica.</a:t>
            </a:r>
            <a:endParaRPr lang="en-US" dirty="0"/>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95D34-EE4D-48FC-8013-6487B4F4DE1C}" type="slidenum">
              <a:rPr lang="en-US"/>
              <a:pPr/>
              <a:t>45</a:t>
            </a:fld>
            <a:endParaRPr lang="en-US"/>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r>
              <a:rPr lang="en-US" dirty="0" smtClean="0"/>
              <a:t>Along</a:t>
            </a:r>
            <a:r>
              <a:rPr lang="en-US" baseline="0" dirty="0" smtClean="0"/>
              <a:t> the island’s northeast shore there are some beautiful contacts exposed between the Monterey Shale and the Miocene volcanic rocks.</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E785FA-8BC2-4997-BDAA-A021965EE59F}" type="slidenum">
              <a:rPr lang="en-US"/>
              <a:pPr/>
              <a:t>46</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r>
              <a:rPr lang="en-US" dirty="0" smtClean="0"/>
              <a:t>A closer look shows that</a:t>
            </a:r>
            <a:r>
              <a:rPr lang="en-US" baseline="0" dirty="0" smtClean="0"/>
              <a:t> the bedding in the Monterey Shale is crumpled a bit, but generally horizontal, whereas the contact with the volcanic rocks is nearly vertical. You may suspect that this relationship indicates that the contact is a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E785FA-8BC2-4997-BDAA-A021965EE59F}" type="slidenum">
              <a:rPr lang="en-US"/>
              <a:pPr/>
              <a:t>47</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r>
              <a:rPr lang="en-US" dirty="0" smtClean="0"/>
              <a:t>… </a:t>
            </a:r>
            <a:r>
              <a:rPr lang="en-US" baseline="0" dirty="0" smtClean="0"/>
              <a:t>fault, and you would be correct. Using the law of cross-cutting relationships, you may also suspect that the fault is younger than the layers of Monterey Shale which terminate against it, but this is where you’d be wrong. The Monterey Shale is younger than the fault! Remember that the principle of lateral continuity allows for strata to terminate against the margins of their depositional basins without violating the law of cross-cutting relationships because obviously a basin is older than the sediments which fill it. What you’re seeing here is the Monterey Shale filling a fault-bordered transtensional basin.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5E553-328D-442A-9A13-6C830FBF51C3}" type="slidenum">
              <a:rPr lang="en-US"/>
              <a:pPr/>
              <a:t>48</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Such fault-bounded basins sheltered the Monterey Shale from the influx of clastic </a:t>
            </a:r>
            <a:r>
              <a:rPr lang="en-US" baseline="0" dirty="0" smtClean="0"/>
              <a:t>continental sediment </a:t>
            </a:r>
            <a:r>
              <a:rPr lang="en-US" baseline="0" dirty="0" smtClean="0"/>
              <a:t>such that only ash, diatoms and pelagic clay deposited within them. Another important concept related to deposition within these basins is that for diatoms to flourish, and surely that is the case here, they must be fertilized. Since diatoms need silica to make their shells, and dissolved silica is generally a scarce commodity in the ocean, the addition of silica to the ocean can trigger massive diatom blooms. Now here comes the cool part:</a:t>
            </a:r>
            <a:endParaRPr lang="en-US" dirty="0" smtClean="0"/>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5E553-328D-442A-9A13-6C830FBF51C3}" type="slidenum">
              <a:rPr lang="en-US"/>
              <a:pPr/>
              <a:t>49</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That silica came from ash derived from volcanism related to the formation of the transtensional basins that are now filled with diatoms! I love it when so many geologic components come together like that. Remember, no rock is an accident. To be clear, the fertilizing ash did not derive from the relatively mafic volcanics you see in this photo, but rather from somewhat younger, more felsic eruptions. In general, Miocene volcanism became more felsic through time as the hot decompression-produced basaltic magma melted the silica-rich rocks at the base of the continental crust. The diatoms, quite literally, bring that felsic volcanism to life. </a:t>
            </a:r>
            <a:endParaRPr lang="en-US" dirty="0" smtClean="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C2A862-0730-429A-8A9B-68A5A7CAEED3}" type="slidenum">
              <a:rPr lang="en-US"/>
              <a:pPr/>
              <a:t>5</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dirty="0" smtClean="0"/>
              <a:t>No doubt you have already suspected that this is a fault. What</a:t>
            </a:r>
            <a:r>
              <a:rPr lang="en-US" baseline="0" dirty="0" smtClean="0"/>
              <a:t> comes as some surprise, however, is the sense of displacement on this fault. Unlike the San Andreas and its parallel sister faults in the continental borderland which are </a:t>
            </a:r>
            <a:r>
              <a:rPr lang="en-US" i="0" u="sng" baseline="0" dirty="0" smtClean="0"/>
              <a:t>right</a:t>
            </a:r>
            <a:r>
              <a:rPr lang="en-US" baseline="0" dirty="0" smtClean="0"/>
              <a:t> lateral,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7A635-7E97-47D1-8DE5-B8EA952A57C5}" type="slidenum">
              <a:rPr lang="en-US"/>
              <a:pPr/>
              <a:t>50</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dirty="0" smtClean="0"/>
              <a:t>The</a:t>
            </a:r>
            <a:r>
              <a:rPr lang="en-US" baseline="0" dirty="0" smtClean="0"/>
              <a:t> organic matter in diatoms can be converted into hydrocarbons if the right amount of heat and pressure is applied. Those conditions often exist where the Monterey Shale is buried deeply in down-folded basins.</a:t>
            </a:r>
            <a:endParaRPr lang="en-US" dirty="0"/>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that’s exactly what happened in the Santa Barbara Channel.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As this region was compressed,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the Santa Barbara Channel buckled under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and filled with a thick sequence of sediments,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while the northern Channel Islands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were thrust and folded upwards.</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Monterey Shale is the source rock for most of the petroleum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CA354-8E31-4145-8722-6F7DAECC7B68}" type="slidenum">
              <a:rPr lang="en-US"/>
              <a:pPr/>
              <a:t>6</a:t>
            </a:fld>
            <a:endParaRPr 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r>
              <a:rPr lang="en-US" dirty="0" smtClean="0"/>
              <a:t>… the Santa Cruz Island Fault</a:t>
            </a:r>
            <a:r>
              <a:rPr lang="en-US" baseline="0" dirty="0" smtClean="0"/>
              <a:t> is </a:t>
            </a:r>
            <a:r>
              <a:rPr lang="en-US" u="sng" baseline="0" dirty="0" smtClean="0"/>
              <a:t>left</a:t>
            </a:r>
            <a:r>
              <a:rPr lang="en-US" baseline="0" dirty="0" smtClean="0"/>
              <a:t> lateral.</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pumped from California.</a:t>
            </a:r>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DAD43-0F1D-4C39-A949-9CAB9F3CF86E}" type="slidenum">
              <a:rPr lang="en-US"/>
              <a:pPr/>
              <a:t>61</a:t>
            </a:fld>
            <a:endParaRPr 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r>
              <a:rPr lang="en-US" dirty="0" smtClean="0"/>
              <a:t>Folding is especially common in the Monterey Shale</a:t>
            </a:r>
            <a:r>
              <a:rPr lang="en-US" baseline="0" dirty="0" smtClean="0"/>
              <a:t> because it a relatively weak rock. Since folding implies compression,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541B57-40C2-4AF5-9A91-994DABC45467}" type="slidenum">
              <a:rPr lang="en-US"/>
              <a:pPr/>
              <a:t>62</a:t>
            </a:fld>
            <a:endParaRPr lang="en-US"/>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r>
              <a:rPr lang="en-US" dirty="0" smtClean="0"/>
              <a:t>… folds like this in</a:t>
            </a:r>
            <a:r>
              <a:rPr lang="en-US" baseline="0" dirty="0" smtClean="0"/>
              <a:t> the Monterey Shale highlight that transtensional basins may be subjected to transpression after they were filled with sediment.</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688B02-5DBA-443C-94FE-E4C60034E828}" type="slidenum">
              <a:rPr lang="en-US"/>
              <a:pPr/>
              <a:t>63</a:t>
            </a:fld>
            <a:endParaRPr lang="en-US"/>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r>
              <a:rPr lang="en-US" baseline="0" dirty="0" smtClean="0"/>
              <a:t>When folding tilts Monterey Shale layers toward the ocean, landslides are common because wave action can undermine the support holding the layers up. The Monterey Shale is notoriously unstable because the relatively common ash layers in the unit weather into a slippery type of clay that greatly reduces cohesion between layers.</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0C284-5FFC-4464-972B-AD5961722E4D}" type="slidenum">
              <a:rPr lang="en-US"/>
              <a:pPr/>
              <a:t>64</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dirty="0" smtClean="0"/>
              <a:t>Unlike</a:t>
            </a:r>
            <a:r>
              <a:rPr lang="en-US" baseline="0" dirty="0" smtClean="0"/>
              <a:t> the Monterey Shale, the volcanic rocks on the north side of Santa Cruz Island are much more resistant to erosion and mass wasting (landslides).</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D845DA-6FB6-41D8-BA46-529624926C9D}" type="slidenum">
              <a:rPr lang="en-US"/>
              <a:pPr/>
              <a:t>65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dirty="0" smtClean="0"/>
              <a:t>The resistant volcanics</a:t>
            </a:r>
            <a:r>
              <a:rPr lang="en-US" baseline="0" dirty="0" smtClean="0"/>
              <a:t> support shear sea cliffs,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except where faulting has weakened the volcanics</a:t>
            </a:r>
            <a:r>
              <a:rPr lang="en-US" baseline="0" dirty="0" smtClean="0"/>
              <a:t> and promoted differential erosion by wave action. This is </a:t>
            </a:r>
            <a:r>
              <a:rPr lang="en-US" dirty="0" smtClean="0"/>
              <a:t>Painted Cave</a:t>
            </a:r>
            <a:r>
              <a:rPr lang="en-US" baseline="0" dirty="0" smtClean="0"/>
              <a:t> on the northwest shore of Santa Cruz Island.</a:t>
            </a:r>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Following</a:t>
            </a:r>
            <a:r>
              <a:rPr lang="en-US" baseline="0" smtClean="0"/>
              <a:t> </a:t>
            </a:r>
            <a:r>
              <a:rPr lang="en-US" baseline="0" smtClean="0"/>
              <a:t>the </a:t>
            </a:r>
            <a:r>
              <a:rPr lang="en-US" baseline="0" dirty="0" smtClean="0"/>
              <a:t>fault for</a:t>
            </a:r>
            <a:r>
              <a:rPr lang="en-US" dirty="0" smtClean="0"/>
              <a:t> almost a</a:t>
            </a:r>
            <a:r>
              <a:rPr lang="en-US" baseline="0" dirty="0" smtClean="0"/>
              <a:t> quarter of a mile, it’s the longest sea cave in the world!</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3001A-4840-43EA-B9DE-46EE0DE06F94}" type="slidenum">
              <a:rPr lang="en-US"/>
              <a:pPr/>
              <a:t>68</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dirty="0" smtClean="0"/>
              <a:t>Above</a:t>
            </a:r>
            <a:r>
              <a:rPr lang="en-US" baseline="0" dirty="0" smtClean="0"/>
              <a:t> the volcanic cliffs, marine terraces are cut into many of the island’s peripheral slopes – a sure sign that the island is emergent.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pPr eaLnBrk="1" hangingPunct="1"/>
            <a:r>
              <a:rPr lang="en-US" dirty="0" smtClean="0"/>
              <a:t>Recall</a:t>
            </a:r>
            <a:r>
              <a:rPr lang="en-US" baseline="0" dirty="0" smtClean="0"/>
              <a:t> from our study of Joshua Tree National Park that left lateral faults can form in association with right lateral faults due the clockwise rotation that such displacement imparts on blocks that lie between major right lateral strike slip faults.</a:t>
            </a:r>
            <a:endParaRPr lang="en-US" dirty="0" smtClean="0"/>
          </a:p>
        </p:txBody>
      </p:sp>
      <p:sp>
        <p:nvSpPr>
          <p:cNvPr id="37892" name="Slide Number Placeholder 3"/>
          <p:cNvSpPr>
            <a:spLocks noGrp="1"/>
          </p:cNvSpPr>
          <p:nvPr>
            <p:ph type="sldNum" sz="quarter" idx="5"/>
          </p:nvPr>
        </p:nvSpPr>
        <p:spPr>
          <a:noFill/>
        </p:spPr>
        <p:txBody>
          <a:bodyPr/>
          <a:lstStyle/>
          <a:p>
            <a:fld id="{C7FD4CA2-300D-427A-B482-16C4FFAC594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9C73E-B80C-48D6-92F4-52EB245BC345}" type="slidenum">
              <a:rPr lang="en-US"/>
              <a:pPr/>
              <a:t>8</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r>
              <a:rPr lang="en-US" dirty="0" smtClean="0"/>
              <a:t>What is surprising here is that</a:t>
            </a:r>
            <a:r>
              <a:rPr lang="en-US" baseline="0" dirty="0" smtClean="0"/>
              <a:t> the </a:t>
            </a:r>
            <a:r>
              <a:rPr lang="en-US" i="1" u="sng" baseline="0" dirty="0" smtClean="0"/>
              <a:t>amount</a:t>
            </a:r>
            <a:r>
              <a:rPr lang="en-US" baseline="0" dirty="0" smtClean="0"/>
              <a:t> of rotation of Santarosae is </a:t>
            </a:r>
            <a:r>
              <a:rPr lang="en-US" baseline="0" dirty="0" smtClean="0"/>
              <a:t>about 90 degrees</a:t>
            </a:r>
            <a:r>
              <a:rPr lang="en-US" baseline="0" dirty="0" smtClean="0"/>
              <a:t>! This interpretation is supported by paleomagnetic evidence that also places Santarosae much further south 20 million years ago, to a position off of San Diego and northern Baja California. Note the gaps that open in the continental borderland in the wake of rotating Santarosae. These regions are likely to induce decompression melting in the underlying mantle and thereby form basaltic magma.</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Displacement</a:t>
            </a:r>
            <a:r>
              <a:rPr lang="en-US" baseline="0" dirty="0" smtClean="0"/>
              <a:t> on the </a:t>
            </a:r>
            <a:r>
              <a:rPr lang="en-US" dirty="0" smtClean="0"/>
              <a:t>Santa Cruz Island Fault</a:t>
            </a:r>
            <a:r>
              <a:rPr lang="en-US" baseline="0" dirty="0" smtClean="0"/>
              <a:t> must be significant because it separates the island’s geology into two distinctly different parts. Shown in red here are Miocene volcanic rocks related to those found on Anacapa Island and Santa Barbara Island. They only outcrop north of the fault while Oligocene, Eocene and Paleocene sedimentary rocks (bluish greens), Jurassic plutonic rock (pink) and Pre-Jurassic metamorphic rocks (olives) only occur south of the fault. Miocene sedimentary and volcaniclastic  rocks lie on both sides of the fault.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56E758-97F3-48B4-AF7F-416B94B3D6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6BC8D7-77F3-4A36-9A8A-0893BFE1DC2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841115-20E8-4AC8-B9A5-381720D93DF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B249E8-8A0F-4EDD-AEFA-3756CB724DA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065333-B6C3-4F37-9033-42591E7CB5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63977D-4A50-4A82-8E06-67F42C3CE3F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E611A7E-98E6-49CC-8635-B567710EE8A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C63D33-5BC2-4FD3-BEBA-8C05BEB71B7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F2CC169-4700-44B5-9B62-71F0C61B862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F0A37F-9EA9-4CB6-B281-6BCADBB0005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E555DF-E88F-464D-A6A6-7C9525713CE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1CC73850-3396-4962-B821-EBB31175B7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descr="http://www.panoramio.com/photos/original/4490220.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3"/>
          <a:srcRect/>
          <a:stretch>
            <a:fillRect/>
          </a:stretch>
        </p:blipFill>
        <p:spPr bwMode="auto">
          <a:xfrm>
            <a:off x="-628380" y="0"/>
            <a:ext cx="10400759"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1" name="Picture 3"/>
          <p:cNvPicPr>
            <a:picLocks noChangeAspect="1" noChangeArrowheads="1"/>
          </p:cNvPicPr>
          <p:nvPr/>
        </p:nvPicPr>
        <p:blipFill>
          <a:blip r:embed="rId3"/>
          <a:srcRect t="8281"/>
          <a:stretch>
            <a:fillRect/>
          </a:stretch>
        </p:blipFill>
        <p:spPr bwMode="auto">
          <a:xfrm>
            <a:off x="-101254" y="0"/>
            <a:ext cx="9346508" cy="6858000"/>
          </a:xfrm>
          <a:prstGeom prst="rect">
            <a:avLst/>
          </a:prstGeom>
          <a:noFill/>
          <a:ln w="9525">
            <a:noFill/>
            <a:miter lim="800000"/>
            <a:headEnd/>
            <a:tailEnd/>
          </a:ln>
          <a:effectLst/>
        </p:spPr>
      </p:pic>
      <p:sp>
        <p:nvSpPr>
          <p:cNvPr id="4" name="TextBox 3"/>
          <p:cNvSpPr txBox="1"/>
          <p:nvPr/>
        </p:nvSpPr>
        <p:spPr>
          <a:xfrm>
            <a:off x="5424157" y="2020626"/>
            <a:ext cx="2142115"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Younger</a:t>
            </a:r>
            <a:endParaRPr lang="en-US" dirty="0">
              <a:effectLst>
                <a:outerShdw blurRad="38100" dist="38100" dir="2700000" algn="tl">
                  <a:srgbClr val="000000">
                    <a:alpha val="43137"/>
                  </a:srgbClr>
                </a:outerShdw>
              </a:effectLst>
            </a:endParaRPr>
          </a:p>
        </p:txBody>
      </p:sp>
      <p:sp>
        <p:nvSpPr>
          <p:cNvPr id="5" name="TextBox 4"/>
          <p:cNvSpPr txBox="1"/>
          <p:nvPr/>
        </p:nvSpPr>
        <p:spPr>
          <a:xfrm>
            <a:off x="1996440" y="1962644"/>
            <a:ext cx="257556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Older</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8" name="Freeform 7"/>
          <p:cNvSpPr/>
          <p:nvPr/>
        </p:nvSpPr>
        <p:spPr bwMode="auto">
          <a:xfrm>
            <a:off x="956733" y="3081867"/>
            <a:ext cx="7222067" cy="1686843"/>
          </a:xfrm>
          <a:custGeom>
            <a:avLst/>
            <a:gdLst>
              <a:gd name="connsiteX0" fmla="*/ 8467 w 7222067"/>
              <a:gd name="connsiteY0" fmla="*/ 50800 h 1686843"/>
              <a:gd name="connsiteX1" fmla="*/ 0 w 7222067"/>
              <a:gd name="connsiteY1" fmla="*/ 1532466 h 1686843"/>
              <a:gd name="connsiteX2" fmla="*/ 110067 w 7222067"/>
              <a:gd name="connsiteY2" fmla="*/ 1515533 h 1686843"/>
              <a:gd name="connsiteX3" fmla="*/ 203200 w 7222067"/>
              <a:gd name="connsiteY3" fmla="*/ 1515533 h 1686843"/>
              <a:gd name="connsiteX4" fmla="*/ 279400 w 7222067"/>
              <a:gd name="connsiteY4" fmla="*/ 1566333 h 1686843"/>
              <a:gd name="connsiteX5" fmla="*/ 389467 w 7222067"/>
              <a:gd name="connsiteY5" fmla="*/ 1617133 h 1686843"/>
              <a:gd name="connsiteX6" fmla="*/ 533400 w 7222067"/>
              <a:gd name="connsiteY6" fmla="*/ 1651000 h 1686843"/>
              <a:gd name="connsiteX7" fmla="*/ 677334 w 7222067"/>
              <a:gd name="connsiteY7" fmla="*/ 1667933 h 1686843"/>
              <a:gd name="connsiteX8" fmla="*/ 829734 w 7222067"/>
              <a:gd name="connsiteY8" fmla="*/ 1667933 h 1686843"/>
              <a:gd name="connsiteX9" fmla="*/ 1024467 w 7222067"/>
              <a:gd name="connsiteY9" fmla="*/ 1634066 h 1686843"/>
              <a:gd name="connsiteX10" fmla="*/ 1202267 w 7222067"/>
              <a:gd name="connsiteY10" fmla="*/ 1667933 h 1686843"/>
              <a:gd name="connsiteX11" fmla="*/ 1447800 w 7222067"/>
              <a:gd name="connsiteY11" fmla="*/ 1634066 h 1686843"/>
              <a:gd name="connsiteX12" fmla="*/ 1608667 w 7222067"/>
              <a:gd name="connsiteY12" fmla="*/ 1574800 h 1686843"/>
              <a:gd name="connsiteX13" fmla="*/ 1710267 w 7222067"/>
              <a:gd name="connsiteY13" fmla="*/ 1515533 h 1686843"/>
              <a:gd name="connsiteX14" fmla="*/ 1879600 w 7222067"/>
              <a:gd name="connsiteY14" fmla="*/ 1397000 h 1686843"/>
              <a:gd name="connsiteX15" fmla="*/ 2032000 w 7222067"/>
              <a:gd name="connsiteY15" fmla="*/ 1286933 h 1686843"/>
              <a:gd name="connsiteX16" fmla="*/ 2167467 w 7222067"/>
              <a:gd name="connsiteY16" fmla="*/ 1210733 h 1686843"/>
              <a:gd name="connsiteX17" fmla="*/ 2421467 w 7222067"/>
              <a:gd name="connsiteY17" fmla="*/ 1202266 h 1686843"/>
              <a:gd name="connsiteX18" fmla="*/ 2616200 w 7222067"/>
              <a:gd name="connsiteY18" fmla="*/ 1117600 h 1686843"/>
              <a:gd name="connsiteX19" fmla="*/ 2937934 w 7222067"/>
              <a:gd name="connsiteY19" fmla="*/ 999066 h 1686843"/>
              <a:gd name="connsiteX20" fmla="*/ 3107267 w 7222067"/>
              <a:gd name="connsiteY20" fmla="*/ 948266 h 1686843"/>
              <a:gd name="connsiteX21" fmla="*/ 3217334 w 7222067"/>
              <a:gd name="connsiteY21" fmla="*/ 1024466 h 1686843"/>
              <a:gd name="connsiteX22" fmla="*/ 3445934 w 7222067"/>
              <a:gd name="connsiteY22" fmla="*/ 1100666 h 1686843"/>
              <a:gd name="connsiteX23" fmla="*/ 3649134 w 7222067"/>
              <a:gd name="connsiteY23" fmla="*/ 1083733 h 1686843"/>
              <a:gd name="connsiteX24" fmla="*/ 3894667 w 7222067"/>
              <a:gd name="connsiteY24" fmla="*/ 1134533 h 1686843"/>
              <a:gd name="connsiteX25" fmla="*/ 4047067 w 7222067"/>
              <a:gd name="connsiteY25" fmla="*/ 1202266 h 1686843"/>
              <a:gd name="connsiteX26" fmla="*/ 4326467 w 7222067"/>
              <a:gd name="connsiteY26" fmla="*/ 1202266 h 1686843"/>
              <a:gd name="connsiteX27" fmla="*/ 4699000 w 7222067"/>
              <a:gd name="connsiteY27" fmla="*/ 1151466 h 1686843"/>
              <a:gd name="connsiteX28" fmla="*/ 4986867 w 7222067"/>
              <a:gd name="connsiteY28" fmla="*/ 1109133 h 1686843"/>
              <a:gd name="connsiteX29" fmla="*/ 5249334 w 7222067"/>
              <a:gd name="connsiteY29" fmla="*/ 1058333 h 1686843"/>
              <a:gd name="connsiteX30" fmla="*/ 5537200 w 7222067"/>
              <a:gd name="connsiteY30" fmla="*/ 982133 h 1686843"/>
              <a:gd name="connsiteX31" fmla="*/ 5740400 w 7222067"/>
              <a:gd name="connsiteY31" fmla="*/ 889000 h 1686843"/>
              <a:gd name="connsiteX32" fmla="*/ 6070600 w 7222067"/>
              <a:gd name="connsiteY32" fmla="*/ 846666 h 1686843"/>
              <a:gd name="connsiteX33" fmla="*/ 6248400 w 7222067"/>
              <a:gd name="connsiteY33" fmla="*/ 719666 h 1686843"/>
              <a:gd name="connsiteX34" fmla="*/ 6460067 w 7222067"/>
              <a:gd name="connsiteY34" fmla="*/ 635000 h 1686843"/>
              <a:gd name="connsiteX35" fmla="*/ 6663267 w 7222067"/>
              <a:gd name="connsiteY35" fmla="*/ 558800 h 1686843"/>
              <a:gd name="connsiteX36" fmla="*/ 6858000 w 7222067"/>
              <a:gd name="connsiteY36" fmla="*/ 491066 h 1686843"/>
              <a:gd name="connsiteX37" fmla="*/ 7103534 w 7222067"/>
              <a:gd name="connsiteY37" fmla="*/ 482600 h 1686843"/>
              <a:gd name="connsiteX38" fmla="*/ 7222067 w 7222067"/>
              <a:gd name="connsiteY38" fmla="*/ 482600 h 1686843"/>
              <a:gd name="connsiteX39" fmla="*/ 7205134 w 7222067"/>
              <a:gd name="connsiteY39" fmla="*/ 8466 h 1686843"/>
              <a:gd name="connsiteX40" fmla="*/ 3708400 w 7222067"/>
              <a:gd name="connsiteY40" fmla="*/ 33866 h 1686843"/>
              <a:gd name="connsiteX41" fmla="*/ 2590800 w 7222067"/>
              <a:gd name="connsiteY41" fmla="*/ 533400 h 1686843"/>
              <a:gd name="connsiteX42" fmla="*/ 1422400 w 7222067"/>
              <a:gd name="connsiteY42" fmla="*/ 0 h 1686843"/>
              <a:gd name="connsiteX43" fmla="*/ 8467 w 7222067"/>
              <a:gd name="connsiteY43" fmla="*/ 50800 h 16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222067" h="1686843">
                <a:moveTo>
                  <a:pt x="8467" y="50800"/>
                </a:moveTo>
                <a:cubicBezTo>
                  <a:pt x="5645" y="544689"/>
                  <a:pt x="2822" y="1038577"/>
                  <a:pt x="0" y="1532466"/>
                </a:cubicBezTo>
                <a:cubicBezTo>
                  <a:pt x="104384" y="1515069"/>
                  <a:pt x="67266" y="1515533"/>
                  <a:pt x="110067" y="1515533"/>
                </a:cubicBezTo>
                <a:lnTo>
                  <a:pt x="203200" y="1515533"/>
                </a:lnTo>
                <a:lnTo>
                  <a:pt x="279400" y="1566333"/>
                </a:lnTo>
                <a:lnTo>
                  <a:pt x="389467" y="1617133"/>
                </a:lnTo>
                <a:lnTo>
                  <a:pt x="533400" y="1651000"/>
                </a:lnTo>
                <a:lnTo>
                  <a:pt x="677334" y="1667933"/>
                </a:lnTo>
                <a:lnTo>
                  <a:pt x="829734" y="1667933"/>
                </a:lnTo>
                <a:cubicBezTo>
                  <a:pt x="1019955" y="1641994"/>
                  <a:pt x="971690" y="1686843"/>
                  <a:pt x="1024467" y="1634066"/>
                </a:cubicBezTo>
                <a:cubicBezTo>
                  <a:pt x="1196568" y="1668487"/>
                  <a:pt x="1136238" y="1667933"/>
                  <a:pt x="1202267" y="1667933"/>
                </a:cubicBezTo>
                <a:lnTo>
                  <a:pt x="1447800" y="1634066"/>
                </a:lnTo>
                <a:lnTo>
                  <a:pt x="1608667" y="1574800"/>
                </a:lnTo>
                <a:cubicBezTo>
                  <a:pt x="1698745" y="1520753"/>
                  <a:pt x="1663896" y="1538720"/>
                  <a:pt x="1710267" y="1515533"/>
                </a:cubicBezTo>
                <a:cubicBezTo>
                  <a:pt x="1873406" y="1395326"/>
                  <a:pt x="1804527" y="1397000"/>
                  <a:pt x="1879600" y="1397000"/>
                </a:cubicBezTo>
                <a:lnTo>
                  <a:pt x="2032000" y="1286933"/>
                </a:lnTo>
                <a:cubicBezTo>
                  <a:pt x="2161420" y="1209281"/>
                  <a:pt x="2109631" y="1210733"/>
                  <a:pt x="2167467" y="1210733"/>
                </a:cubicBezTo>
                <a:lnTo>
                  <a:pt x="2421467" y="1202266"/>
                </a:lnTo>
                <a:cubicBezTo>
                  <a:pt x="2610303" y="1116432"/>
                  <a:pt x="2539532" y="1117600"/>
                  <a:pt x="2616200" y="1117600"/>
                </a:cubicBezTo>
                <a:lnTo>
                  <a:pt x="2937934" y="999066"/>
                </a:lnTo>
                <a:lnTo>
                  <a:pt x="3107267" y="948266"/>
                </a:lnTo>
                <a:lnTo>
                  <a:pt x="3217334" y="1024466"/>
                </a:lnTo>
                <a:lnTo>
                  <a:pt x="3445934" y="1100666"/>
                </a:lnTo>
                <a:cubicBezTo>
                  <a:pt x="3643479" y="1083489"/>
                  <a:pt x="3575511" y="1083733"/>
                  <a:pt x="3649134" y="1083733"/>
                </a:cubicBezTo>
                <a:lnTo>
                  <a:pt x="3894667" y="1134533"/>
                </a:lnTo>
                <a:cubicBezTo>
                  <a:pt x="4029138" y="1206250"/>
                  <a:pt x="3973689" y="1202266"/>
                  <a:pt x="4047067" y="1202266"/>
                </a:cubicBezTo>
                <a:lnTo>
                  <a:pt x="4326467" y="1202266"/>
                </a:lnTo>
                <a:lnTo>
                  <a:pt x="4699000" y="1151466"/>
                </a:lnTo>
                <a:cubicBezTo>
                  <a:pt x="4794893" y="1136937"/>
                  <a:pt x="4889879" y="1109133"/>
                  <a:pt x="4986867" y="1109133"/>
                </a:cubicBezTo>
                <a:cubicBezTo>
                  <a:pt x="5252120" y="1066351"/>
                  <a:pt x="5249334" y="1155420"/>
                  <a:pt x="5249334" y="1058333"/>
                </a:cubicBezTo>
                <a:cubicBezTo>
                  <a:pt x="5531457" y="981390"/>
                  <a:pt x="5432199" y="982133"/>
                  <a:pt x="5537200" y="982133"/>
                </a:cubicBezTo>
                <a:cubicBezTo>
                  <a:pt x="5734480" y="887782"/>
                  <a:pt x="5659981" y="889000"/>
                  <a:pt x="5740400" y="889000"/>
                </a:cubicBezTo>
                <a:cubicBezTo>
                  <a:pt x="6073408" y="854845"/>
                  <a:pt x="6070600" y="965777"/>
                  <a:pt x="6070600" y="846666"/>
                </a:cubicBezTo>
                <a:cubicBezTo>
                  <a:pt x="6236547" y="724390"/>
                  <a:pt x="6171893" y="757922"/>
                  <a:pt x="6248400" y="719666"/>
                </a:cubicBezTo>
                <a:lnTo>
                  <a:pt x="6460067" y="635000"/>
                </a:lnTo>
                <a:cubicBezTo>
                  <a:pt x="6665944" y="566374"/>
                  <a:pt x="6663267" y="638663"/>
                  <a:pt x="6663267" y="558800"/>
                </a:cubicBezTo>
                <a:cubicBezTo>
                  <a:pt x="6846342" y="489057"/>
                  <a:pt x="6777645" y="491066"/>
                  <a:pt x="6858000" y="491066"/>
                </a:cubicBezTo>
                <a:cubicBezTo>
                  <a:pt x="6939841" y="488143"/>
                  <a:pt x="7021641" y="482600"/>
                  <a:pt x="7103534" y="482600"/>
                </a:cubicBezTo>
                <a:lnTo>
                  <a:pt x="7222067" y="482600"/>
                </a:lnTo>
                <a:lnTo>
                  <a:pt x="7205134" y="8466"/>
                </a:lnTo>
                <a:lnTo>
                  <a:pt x="3708400" y="33866"/>
                </a:lnTo>
                <a:lnTo>
                  <a:pt x="2590800" y="533400"/>
                </a:lnTo>
                <a:lnTo>
                  <a:pt x="1422400" y="0"/>
                </a:lnTo>
                <a:lnTo>
                  <a:pt x="8467" y="50800"/>
                </a:lnTo>
                <a:close/>
              </a:path>
            </a:pathLst>
          </a:cu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0" name="TextBox 9"/>
          <p:cNvSpPr txBox="1"/>
          <p:nvPr/>
        </p:nvSpPr>
        <p:spPr>
          <a:xfrm rot="21146810">
            <a:off x="3064933" y="3488269"/>
            <a:ext cx="2108200"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UPLIFT</a:t>
            </a:r>
            <a:endParaRPr lang="en-US"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0" name="Freeform 9"/>
          <p:cNvSpPr/>
          <p:nvPr/>
        </p:nvSpPr>
        <p:spPr bwMode="auto">
          <a:xfrm>
            <a:off x="931333" y="3564467"/>
            <a:ext cx="7239000" cy="2150533"/>
          </a:xfrm>
          <a:custGeom>
            <a:avLst/>
            <a:gdLst>
              <a:gd name="connsiteX0" fmla="*/ 0 w 7239000"/>
              <a:gd name="connsiteY0" fmla="*/ 1049866 h 2150533"/>
              <a:gd name="connsiteX1" fmla="*/ 152400 w 7239000"/>
              <a:gd name="connsiteY1" fmla="*/ 1024466 h 2150533"/>
              <a:gd name="connsiteX2" fmla="*/ 237067 w 7239000"/>
              <a:gd name="connsiteY2" fmla="*/ 1049866 h 2150533"/>
              <a:gd name="connsiteX3" fmla="*/ 338667 w 7239000"/>
              <a:gd name="connsiteY3" fmla="*/ 1092200 h 2150533"/>
              <a:gd name="connsiteX4" fmla="*/ 457200 w 7239000"/>
              <a:gd name="connsiteY4" fmla="*/ 1159933 h 2150533"/>
              <a:gd name="connsiteX5" fmla="*/ 626534 w 7239000"/>
              <a:gd name="connsiteY5" fmla="*/ 1185333 h 2150533"/>
              <a:gd name="connsiteX6" fmla="*/ 905934 w 7239000"/>
              <a:gd name="connsiteY6" fmla="*/ 1193800 h 2150533"/>
              <a:gd name="connsiteX7" fmla="*/ 1007534 w 7239000"/>
              <a:gd name="connsiteY7" fmla="*/ 1176866 h 2150533"/>
              <a:gd name="connsiteX8" fmla="*/ 1168400 w 7239000"/>
              <a:gd name="connsiteY8" fmla="*/ 1168400 h 2150533"/>
              <a:gd name="connsiteX9" fmla="*/ 1354667 w 7239000"/>
              <a:gd name="connsiteY9" fmla="*/ 1168400 h 2150533"/>
              <a:gd name="connsiteX10" fmla="*/ 1524000 w 7239000"/>
              <a:gd name="connsiteY10" fmla="*/ 1117600 h 2150533"/>
              <a:gd name="connsiteX11" fmla="*/ 1693334 w 7239000"/>
              <a:gd name="connsiteY11" fmla="*/ 1049866 h 2150533"/>
              <a:gd name="connsiteX12" fmla="*/ 1820334 w 7239000"/>
              <a:gd name="connsiteY12" fmla="*/ 956733 h 2150533"/>
              <a:gd name="connsiteX13" fmla="*/ 1905000 w 7239000"/>
              <a:gd name="connsiteY13" fmla="*/ 889000 h 2150533"/>
              <a:gd name="connsiteX14" fmla="*/ 2065867 w 7239000"/>
              <a:gd name="connsiteY14" fmla="*/ 804333 h 2150533"/>
              <a:gd name="connsiteX15" fmla="*/ 2133600 w 7239000"/>
              <a:gd name="connsiteY15" fmla="*/ 762000 h 2150533"/>
              <a:gd name="connsiteX16" fmla="*/ 2175934 w 7239000"/>
              <a:gd name="connsiteY16" fmla="*/ 719666 h 2150533"/>
              <a:gd name="connsiteX17" fmla="*/ 2421467 w 7239000"/>
              <a:gd name="connsiteY17" fmla="*/ 719666 h 2150533"/>
              <a:gd name="connsiteX18" fmla="*/ 2573867 w 7239000"/>
              <a:gd name="connsiteY18" fmla="*/ 660400 h 2150533"/>
              <a:gd name="connsiteX19" fmla="*/ 2819400 w 7239000"/>
              <a:gd name="connsiteY19" fmla="*/ 575733 h 2150533"/>
              <a:gd name="connsiteX20" fmla="*/ 3115734 w 7239000"/>
              <a:gd name="connsiteY20" fmla="*/ 474133 h 2150533"/>
              <a:gd name="connsiteX21" fmla="*/ 3208867 w 7239000"/>
              <a:gd name="connsiteY21" fmla="*/ 508000 h 2150533"/>
              <a:gd name="connsiteX22" fmla="*/ 3276600 w 7239000"/>
              <a:gd name="connsiteY22" fmla="*/ 541866 h 2150533"/>
              <a:gd name="connsiteX23" fmla="*/ 3454400 w 7239000"/>
              <a:gd name="connsiteY23" fmla="*/ 609600 h 2150533"/>
              <a:gd name="connsiteX24" fmla="*/ 3572934 w 7239000"/>
              <a:gd name="connsiteY24" fmla="*/ 618066 h 2150533"/>
              <a:gd name="connsiteX25" fmla="*/ 3708400 w 7239000"/>
              <a:gd name="connsiteY25" fmla="*/ 618066 h 2150533"/>
              <a:gd name="connsiteX26" fmla="*/ 4080934 w 7239000"/>
              <a:gd name="connsiteY26" fmla="*/ 728133 h 2150533"/>
              <a:gd name="connsiteX27" fmla="*/ 4275667 w 7239000"/>
              <a:gd name="connsiteY27" fmla="*/ 728133 h 2150533"/>
              <a:gd name="connsiteX28" fmla="*/ 4614334 w 7239000"/>
              <a:gd name="connsiteY28" fmla="*/ 694266 h 2150533"/>
              <a:gd name="connsiteX29" fmla="*/ 4834467 w 7239000"/>
              <a:gd name="connsiteY29" fmla="*/ 643466 h 2150533"/>
              <a:gd name="connsiteX30" fmla="*/ 5020734 w 7239000"/>
              <a:gd name="connsiteY30" fmla="*/ 626533 h 2150533"/>
              <a:gd name="connsiteX31" fmla="*/ 5190067 w 7239000"/>
              <a:gd name="connsiteY31" fmla="*/ 626533 h 2150533"/>
              <a:gd name="connsiteX32" fmla="*/ 5317067 w 7239000"/>
              <a:gd name="connsiteY32" fmla="*/ 584200 h 2150533"/>
              <a:gd name="connsiteX33" fmla="*/ 5444067 w 7239000"/>
              <a:gd name="connsiteY33" fmla="*/ 516466 h 2150533"/>
              <a:gd name="connsiteX34" fmla="*/ 5545667 w 7239000"/>
              <a:gd name="connsiteY34" fmla="*/ 491066 h 2150533"/>
              <a:gd name="connsiteX35" fmla="*/ 5596467 w 7239000"/>
              <a:gd name="connsiteY35" fmla="*/ 499533 h 2150533"/>
              <a:gd name="connsiteX36" fmla="*/ 5715000 w 7239000"/>
              <a:gd name="connsiteY36" fmla="*/ 414866 h 2150533"/>
              <a:gd name="connsiteX37" fmla="*/ 5842000 w 7239000"/>
              <a:gd name="connsiteY37" fmla="*/ 423333 h 2150533"/>
              <a:gd name="connsiteX38" fmla="*/ 6002867 w 7239000"/>
              <a:gd name="connsiteY38" fmla="*/ 414866 h 2150533"/>
              <a:gd name="connsiteX39" fmla="*/ 6104467 w 7239000"/>
              <a:gd name="connsiteY39" fmla="*/ 372533 h 2150533"/>
              <a:gd name="connsiteX40" fmla="*/ 6206067 w 7239000"/>
              <a:gd name="connsiteY40" fmla="*/ 296333 h 2150533"/>
              <a:gd name="connsiteX41" fmla="*/ 6265334 w 7239000"/>
              <a:gd name="connsiteY41" fmla="*/ 254000 h 2150533"/>
              <a:gd name="connsiteX42" fmla="*/ 6375400 w 7239000"/>
              <a:gd name="connsiteY42" fmla="*/ 211666 h 2150533"/>
              <a:gd name="connsiteX43" fmla="*/ 6468534 w 7239000"/>
              <a:gd name="connsiteY43" fmla="*/ 160866 h 2150533"/>
              <a:gd name="connsiteX44" fmla="*/ 6604000 w 7239000"/>
              <a:gd name="connsiteY44" fmla="*/ 127000 h 2150533"/>
              <a:gd name="connsiteX45" fmla="*/ 6663267 w 7239000"/>
              <a:gd name="connsiteY45" fmla="*/ 110066 h 2150533"/>
              <a:gd name="connsiteX46" fmla="*/ 6747934 w 7239000"/>
              <a:gd name="connsiteY46" fmla="*/ 42333 h 2150533"/>
              <a:gd name="connsiteX47" fmla="*/ 6807200 w 7239000"/>
              <a:gd name="connsiteY47" fmla="*/ 42333 h 2150533"/>
              <a:gd name="connsiteX48" fmla="*/ 7128934 w 7239000"/>
              <a:gd name="connsiteY48" fmla="*/ 0 h 2150533"/>
              <a:gd name="connsiteX49" fmla="*/ 7222067 w 7239000"/>
              <a:gd name="connsiteY49" fmla="*/ 0 h 2150533"/>
              <a:gd name="connsiteX50" fmla="*/ 7239000 w 7239000"/>
              <a:gd name="connsiteY50" fmla="*/ 16933 h 2150533"/>
              <a:gd name="connsiteX51" fmla="*/ 7230534 w 7239000"/>
              <a:gd name="connsiteY51" fmla="*/ 2142066 h 2150533"/>
              <a:gd name="connsiteX52" fmla="*/ 25400 w 7239000"/>
              <a:gd name="connsiteY52" fmla="*/ 2150533 h 2150533"/>
              <a:gd name="connsiteX53" fmla="*/ 0 w 7239000"/>
              <a:gd name="connsiteY53" fmla="*/ 1049866 h 215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239000" h="2150533">
                <a:moveTo>
                  <a:pt x="0" y="1049866"/>
                </a:moveTo>
                <a:cubicBezTo>
                  <a:pt x="146713" y="1023976"/>
                  <a:pt x="95215" y="1024466"/>
                  <a:pt x="152400" y="1024466"/>
                </a:cubicBezTo>
                <a:lnTo>
                  <a:pt x="237067" y="1049866"/>
                </a:lnTo>
                <a:cubicBezTo>
                  <a:pt x="333951" y="1085097"/>
                  <a:pt x="306842" y="1060375"/>
                  <a:pt x="338667" y="1092200"/>
                </a:cubicBezTo>
                <a:cubicBezTo>
                  <a:pt x="451137" y="1161412"/>
                  <a:pt x="405655" y="1159933"/>
                  <a:pt x="457200" y="1159933"/>
                </a:cubicBezTo>
                <a:cubicBezTo>
                  <a:pt x="620855" y="1185773"/>
                  <a:pt x="563780" y="1185333"/>
                  <a:pt x="626534" y="1185333"/>
                </a:cubicBezTo>
                <a:lnTo>
                  <a:pt x="905934" y="1193800"/>
                </a:lnTo>
                <a:lnTo>
                  <a:pt x="1007534" y="1176866"/>
                </a:lnTo>
                <a:cubicBezTo>
                  <a:pt x="1162752" y="1168243"/>
                  <a:pt x="1109056" y="1168400"/>
                  <a:pt x="1168400" y="1168400"/>
                </a:cubicBezTo>
                <a:lnTo>
                  <a:pt x="1354667" y="1168400"/>
                </a:lnTo>
                <a:cubicBezTo>
                  <a:pt x="1519394" y="1125050"/>
                  <a:pt x="1476326" y="1165274"/>
                  <a:pt x="1524000" y="1117600"/>
                </a:cubicBezTo>
                <a:cubicBezTo>
                  <a:pt x="1688612" y="1056953"/>
                  <a:pt x="1644459" y="1098741"/>
                  <a:pt x="1693334" y="1049866"/>
                </a:cubicBezTo>
                <a:lnTo>
                  <a:pt x="1820334" y="956733"/>
                </a:lnTo>
                <a:lnTo>
                  <a:pt x="1905000" y="889000"/>
                </a:lnTo>
                <a:lnTo>
                  <a:pt x="2065867" y="804333"/>
                </a:lnTo>
                <a:cubicBezTo>
                  <a:pt x="2127430" y="760360"/>
                  <a:pt x="2100856" y="762000"/>
                  <a:pt x="2133600" y="762000"/>
                </a:cubicBezTo>
                <a:cubicBezTo>
                  <a:pt x="2169230" y="717462"/>
                  <a:pt x="2149396" y="719666"/>
                  <a:pt x="2175934" y="719666"/>
                </a:cubicBezTo>
                <a:lnTo>
                  <a:pt x="2421467" y="719666"/>
                </a:lnTo>
                <a:cubicBezTo>
                  <a:pt x="2568010" y="659325"/>
                  <a:pt x="2513514" y="660400"/>
                  <a:pt x="2573867" y="660400"/>
                </a:cubicBezTo>
                <a:lnTo>
                  <a:pt x="2819400" y="575733"/>
                </a:lnTo>
                <a:lnTo>
                  <a:pt x="3115734" y="474133"/>
                </a:lnTo>
                <a:lnTo>
                  <a:pt x="3208867" y="508000"/>
                </a:lnTo>
                <a:lnTo>
                  <a:pt x="3276600" y="541866"/>
                </a:lnTo>
                <a:cubicBezTo>
                  <a:pt x="3448554" y="610648"/>
                  <a:pt x="3385141" y="609600"/>
                  <a:pt x="3454400" y="609600"/>
                </a:cubicBezTo>
                <a:lnTo>
                  <a:pt x="3572934" y="618066"/>
                </a:lnTo>
                <a:lnTo>
                  <a:pt x="3708400" y="618066"/>
                </a:lnTo>
                <a:lnTo>
                  <a:pt x="4080934" y="728133"/>
                </a:lnTo>
                <a:lnTo>
                  <a:pt x="4275667" y="728133"/>
                </a:lnTo>
                <a:cubicBezTo>
                  <a:pt x="4603014" y="693675"/>
                  <a:pt x="4489563" y="694266"/>
                  <a:pt x="4614334" y="694266"/>
                </a:cubicBezTo>
                <a:lnTo>
                  <a:pt x="4834467" y="643466"/>
                </a:lnTo>
                <a:lnTo>
                  <a:pt x="5020734" y="626533"/>
                </a:lnTo>
                <a:lnTo>
                  <a:pt x="5190067" y="626533"/>
                </a:lnTo>
                <a:lnTo>
                  <a:pt x="5317067" y="584200"/>
                </a:lnTo>
                <a:cubicBezTo>
                  <a:pt x="5438050" y="515066"/>
                  <a:pt x="5390093" y="516466"/>
                  <a:pt x="5444067" y="516466"/>
                </a:cubicBezTo>
                <a:lnTo>
                  <a:pt x="5545667" y="491066"/>
                </a:lnTo>
                <a:lnTo>
                  <a:pt x="5596467" y="499533"/>
                </a:lnTo>
                <a:lnTo>
                  <a:pt x="5715000" y="414866"/>
                </a:lnTo>
                <a:lnTo>
                  <a:pt x="5842000" y="423333"/>
                </a:lnTo>
                <a:lnTo>
                  <a:pt x="6002867" y="414866"/>
                </a:lnTo>
                <a:cubicBezTo>
                  <a:pt x="6098569" y="371365"/>
                  <a:pt x="6061899" y="372533"/>
                  <a:pt x="6104467" y="372533"/>
                </a:cubicBezTo>
                <a:lnTo>
                  <a:pt x="6206067" y="296333"/>
                </a:lnTo>
                <a:cubicBezTo>
                  <a:pt x="6259035" y="252193"/>
                  <a:pt x="6234825" y="254000"/>
                  <a:pt x="6265334" y="254000"/>
                </a:cubicBezTo>
                <a:lnTo>
                  <a:pt x="6375400" y="211666"/>
                </a:lnTo>
                <a:cubicBezTo>
                  <a:pt x="6462487" y="159414"/>
                  <a:pt x="6427154" y="160866"/>
                  <a:pt x="6468534" y="160866"/>
                </a:cubicBezTo>
                <a:cubicBezTo>
                  <a:pt x="6598261" y="126273"/>
                  <a:pt x="6551721" y="127000"/>
                  <a:pt x="6604000" y="127000"/>
                </a:cubicBezTo>
                <a:cubicBezTo>
                  <a:pt x="6658737" y="117877"/>
                  <a:pt x="6642661" y="130672"/>
                  <a:pt x="6663267" y="110066"/>
                </a:cubicBezTo>
                <a:lnTo>
                  <a:pt x="6747934" y="42333"/>
                </a:lnTo>
                <a:lnTo>
                  <a:pt x="6807200" y="42333"/>
                </a:lnTo>
                <a:lnTo>
                  <a:pt x="7128934" y="0"/>
                </a:lnTo>
                <a:lnTo>
                  <a:pt x="7222067" y="0"/>
                </a:lnTo>
                <a:lnTo>
                  <a:pt x="7239000" y="16933"/>
                </a:lnTo>
                <a:lnTo>
                  <a:pt x="7230534" y="2142066"/>
                </a:lnTo>
                <a:lnTo>
                  <a:pt x="25400" y="2150533"/>
                </a:lnTo>
                <a:lnTo>
                  <a:pt x="0" y="1049866"/>
                </a:lnTo>
                <a:close/>
              </a:path>
            </a:pathLst>
          </a:custGeom>
          <a:solidFill>
            <a:schemeClr val="bg2">
              <a:alpha val="50000"/>
            </a:scheme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1" name="TextBox 10"/>
          <p:cNvSpPr txBox="1"/>
          <p:nvPr/>
        </p:nvSpPr>
        <p:spPr>
          <a:xfrm rot="21146810">
            <a:off x="2412887" y="4486019"/>
            <a:ext cx="4318226"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SUBSIDENCE</a:t>
            </a:r>
            <a:endParaRPr lang="en-US"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8" name="Freeform 7"/>
          <p:cNvSpPr/>
          <p:nvPr/>
        </p:nvSpPr>
        <p:spPr bwMode="auto">
          <a:xfrm>
            <a:off x="3009900" y="1574800"/>
            <a:ext cx="2667000" cy="1042318"/>
          </a:xfrm>
          <a:custGeom>
            <a:avLst/>
            <a:gdLst>
              <a:gd name="connsiteX0" fmla="*/ 1498600 w 2667000"/>
              <a:gd name="connsiteY0" fmla="*/ 12700 h 1042318"/>
              <a:gd name="connsiteX1" fmla="*/ 2628900 w 2667000"/>
              <a:gd name="connsiteY1" fmla="*/ 635000 h 1042318"/>
              <a:gd name="connsiteX2" fmla="*/ 2667000 w 2667000"/>
              <a:gd name="connsiteY2" fmla="*/ 965200 h 1042318"/>
              <a:gd name="connsiteX3" fmla="*/ 2438400 w 2667000"/>
              <a:gd name="connsiteY3" fmla="*/ 1016000 h 1042318"/>
              <a:gd name="connsiteX4" fmla="*/ 2311400 w 2667000"/>
              <a:gd name="connsiteY4" fmla="*/ 1041400 h 1042318"/>
              <a:gd name="connsiteX5" fmla="*/ 2133600 w 2667000"/>
              <a:gd name="connsiteY5" fmla="*/ 1041400 h 1042318"/>
              <a:gd name="connsiteX6" fmla="*/ 1955800 w 2667000"/>
              <a:gd name="connsiteY6" fmla="*/ 1041400 h 1042318"/>
              <a:gd name="connsiteX7" fmla="*/ 1816100 w 2667000"/>
              <a:gd name="connsiteY7" fmla="*/ 1016000 h 1042318"/>
              <a:gd name="connsiteX8" fmla="*/ 1752600 w 2667000"/>
              <a:gd name="connsiteY8" fmla="*/ 1003300 h 1042318"/>
              <a:gd name="connsiteX9" fmla="*/ 1308100 w 2667000"/>
              <a:gd name="connsiteY9" fmla="*/ 952500 h 1042318"/>
              <a:gd name="connsiteX10" fmla="*/ 647700 w 2667000"/>
              <a:gd name="connsiteY10" fmla="*/ 863600 h 1042318"/>
              <a:gd name="connsiteX11" fmla="*/ 127000 w 2667000"/>
              <a:gd name="connsiteY11" fmla="*/ 812800 h 1042318"/>
              <a:gd name="connsiteX12" fmla="*/ 0 w 2667000"/>
              <a:gd name="connsiteY12" fmla="*/ 749300 h 1042318"/>
              <a:gd name="connsiteX13" fmla="*/ 63500 w 2667000"/>
              <a:gd name="connsiteY13" fmla="*/ 647700 h 1042318"/>
              <a:gd name="connsiteX14" fmla="*/ 228600 w 2667000"/>
              <a:gd name="connsiteY14" fmla="*/ 546100 h 1042318"/>
              <a:gd name="connsiteX15" fmla="*/ 330200 w 2667000"/>
              <a:gd name="connsiteY15" fmla="*/ 457200 h 1042318"/>
              <a:gd name="connsiteX16" fmla="*/ 546100 w 2667000"/>
              <a:gd name="connsiteY16" fmla="*/ 355600 h 1042318"/>
              <a:gd name="connsiteX17" fmla="*/ 711200 w 2667000"/>
              <a:gd name="connsiteY17" fmla="*/ 266700 h 1042318"/>
              <a:gd name="connsiteX18" fmla="*/ 914400 w 2667000"/>
              <a:gd name="connsiteY18" fmla="*/ 190500 h 1042318"/>
              <a:gd name="connsiteX19" fmla="*/ 1104900 w 2667000"/>
              <a:gd name="connsiteY19" fmla="*/ 101600 h 1042318"/>
              <a:gd name="connsiteX20" fmla="*/ 1231900 w 2667000"/>
              <a:gd name="connsiteY20" fmla="*/ 38100 h 1042318"/>
              <a:gd name="connsiteX21" fmla="*/ 1308100 w 2667000"/>
              <a:gd name="connsiteY21" fmla="*/ 0 h 1042318"/>
              <a:gd name="connsiteX22" fmla="*/ 1498600 w 2667000"/>
              <a:gd name="connsiteY22" fmla="*/ 12700 h 104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0" h="1042318">
                <a:moveTo>
                  <a:pt x="1498600" y="12700"/>
                </a:moveTo>
                <a:lnTo>
                  <a:pt x="2628900" y="635000"/>
                </a:lnTo>
                <a:lnTo>
                  <a:pt x="2667000" y="965200"/>
                </a:lnTo>
                <a:cubicBezTo>
                  <a:pt x="2455586" y="1018053"/>
                  <a:pt x="2533618" y="1016000"/>
                  <a:pt x="2438400" y="1016000"/>
                </a:cubicBezTo>
                <a:cubicBezTo>
                  <a:pt x="2319967" y="1042318"/>
                  <a:pt x="2363129" y="1041400"/>
                  <a:pt x="2311400" y="1041400"/>
                </a:cubicBezTo>
                <a:lnTo>
                  <a:pt x="2133600" y="1041400"/>
                </a:lnTo>
                <a:lnTo>
                  <a:pt x="1955800" y="1041400"/>
                </a:lnTo>
                <a:lnTo>
                  <a:pt x="1816100" y="1016000"/>
                </a:lnTo>
                <a:cubicBezTo>
                  <a:pt x="1794884" y="1012022"/>
                  <a:pt x="1752600" y="1003300"/>
                  <a:pt x="1752600" y="1003300"/>
                </a:cubicBezTo>
                <a:cubicBezTo>
                  <a:pt x="1604490" y="985875"/>
                  <a:pt x="1457231" y="952500"/>
                  <a:pt x="1308100" y="952500"/>
                </a:cubicBezTo>
                <a:cubicBezTo>
                  <a:pt x="664715" y="862426"/>
                  <a:pt x="886831" y="863600"/>
                  <a:pt x="647700" y="863600"/>
                </a:cubicBezTo>
                <a:lnTo>
                  <a:pt x="127000" y="812800"/>
                </a:lnTo>
                <a:lnTo>
                  <a:pt x="0" y="749300"/>
                </a:lnTo>
                <a:lnTo>
                  <a:pt x="63500" y="647700"/>
                </a:lnTo>
                <a:lnTo>
                  <a:pt x="228600" y="546100"/>
                </a:lnTo>
                <a:cubicBezTo>
                  <a:pt x="320493" y="454207"/>
                  <a:pt x="275592" y="457200"/>
                  <a:pt x="330200" y="457200"/>
                </a:cubicBezTo>
                <a:lnTo>
                  <a:pt x="546100" y="355600"/>
                </a:lnTo>
                <a:lnTo>
                  <a:pt x="711200" y="266700"/>
                </a:lnTo>
                <a:lnTo>
                  <a:pt x="914400" y="190500"/>
                </a:lnTo>
                <a:lnTo>
                  <a:pt x="1104900" y="101600"/>
                </a:lnTo>
                <a:lnTo>
                  <a:pt x="1231900" y="38100"/>
                </a:lnTo>
                <a:lnTo>
                  <a:pt x="1308100" y="0"/>
                </a:lnTo>
                <a:lnTo>
                  <a:pt x="1498600" y="12700"/>
                </a:lnTo>
                <a:close/>
              </a:path>
            </a:pathLst>
          </a:cu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0" name="Oval 9"/>
          <p:cNvSpPr/>
          <p:nvPr/>
        </p:nvSpPr>
        <p:spPr bwMode="auto">
          <a:xfrm>
            <a:off x="4572000" y="1612900"/>
            <a:ext cx="889000" cy="520700"/>
          </a:xfrm>
          <a:prstGeom prst="ellipse">
            <a:avLst/>
          </a:pr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0" name="Oval 9"/>
          <p:cNvSpPr/>
          <p:nvPr/>
        </p:nvSpPr>
        <p:spPr bwMode="auto">
          <a:xfrm>
            <a:off x="5168900" y="1282700"/>
            <a:ext cx="889000" cy="520700"/>
          </a:xfrm>
          <a:prstGeom prst="ellipse">
            <a:avLst/>
          </a:pr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0" name="Oval 9"/>
          <p:cNvSpPr/>
          <p:nvPr/>
        </p:nvSpPr>
        <p:spPr bwMode="auto">
          <a:xfrm rot="1867098">
            <a:off x="3694749" y="4953000"/>
            <a:ext cx="889000" cy="546100"/>
          </a:xfrm>
          <a:prstGeom prst="ellipse">
            <a:avLst/>
          </a:pr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8" name="Oval 7"/>
          <p:cNvSpPr/>
          <p:nvPr/>
        </p:nvSpPr>
        <p:spPr bwMode="auto">
          <a:xfrm rot="3516437">
            <a:off x="6015638" y="5064595"/>
            <a:ext cx="776317" cy="546100"/>
          </a:xfrm>
          <a:prstGeom prst="ellipse">
            <a:avLst/>
          </a:pr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1" name="Oval 10"/>
          <p:cNvSpPr/>
          <p:nvPr/>
        </p:nvSpPr>
        <p:spPr bwMode="auto">
          <a:xfrm rot="3516437">
            <a:off x="6536338" y="4366095"/>
            <a:ext cx="776317" cy="546100"/>
          </a:xfrm>
          <a:prstGeom prst="ellipse">
            <a:avLst/>
          </a:pr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885825" y="1066800"/>
            <a:ext cx="7372350" cy="4724400"/>
          </a:xfrm>
          <a:prstGeom prst="rect">
            <a:avLst/>
          </a:prstGeom>
          <a:noFill/>
          <a:ln w="9525">
            <a:noFill/>
            <a:miter lim="800000"/>
            <a:headEnd/>
            <a:tailEnd/>
          </a:ln>
          <a:effectLst/>
        </p:spPr>
      </p:pic>
      <p:sp>
        <p:nvSpPr>
          <p:cNvPr id="4" name="TextBox 3"/>
          <p:cNvSpPr txBox="1"/>
          <p:nvPr/>
        </p:nvSpPr>
        <p:spPr>
          <a:xfrm>
            <a:off x="1325880" y="426720"/>
            <a:ext cx="2667000" cy="954107"/>
          </a:xfrm>
          <a:prstGeom prst="rect">
            <a:avLst/>
          </a:prstGeom>
          <a:noFill/>
        </p:spPr>
        <p:txBody>
          <a:bodyPr wrap="square" rtlCol="0">
            <a:spAutoFit/>
          </a:bodyPr>
          <a:lstStyle/>
          <a:p>
            <a:r>
              <a:rPr lang="en-US" dirty="0" smtClean="0">
                <a:solidFill>
                  <a:schemeClr val="tx1"/>
                </a:solidFill>
              </a:rPr>
              <a:t>Santa Cruz Island Fault</a:t>
            </a:r>
            <a:endParaRPr lang="en-US" dirty="0">
              <a:solidFill>
                <a:schemeClr val="tx1"/>
              </a:solidFill>
            </a:endParaRPr>
          </a:p>
        </p:txBody>
      </p:sp>
      <p:sp>
        <p:nvSpPr>
          <p:cNvPr id="5" name="TextBox 4"/>
          <p:cNvSpPr txBox="1"/>
          <p:nvPr/>
        </p:nvSpPr>
        <p:spPr>
          <a:xfrm rot="442886">
            <a:off x="2631828" y="2453641"/>
            <a:ext cx="2346960" cy="461665"/>
          </a:xfrm>
          <a:prstGeom prst="rect">
            <a:avLst/>
          </a:prstGeom>
          <a:noFill/>
        </p:spPr>
        <p:txBody>
          <a:bodyPr wrap="square" rtlCol="0">
            <a:spAutoFit/>
          </a:bodyPr>
          <a:lstStyle/>
          <a:p>
            <a:r>
              <a:rPr lang="en-US" sz="2400" dirty="0" smtClean="0"/>
              <a:t>Thrust Fault</a:t>
            </a:r>
            <a:endParaRPr lang="en-US" sz="2400" dirty="0"/>
          </a:p>
        </p:txBody>
      </p:sp>
      <p:sp>
        <p:nvSpPr>
          <p:cNvPr id="7" name="TextBox 6"/>
          <p:cNvSpPr txBox="1"/>
          <p:nvPr/>
        </p:nvSpPr>
        <p:spPr>
          <a:xfrm rot="654099">
            <a:off x="3550920" y="1889760"/>
            <a:ext cx="1752600" cy="461665"/>
          </a:xfrm>
          <a:prstGeom prst="rect">
            <a:avLst/>
          </a:prstGeom>
          <a:noFill/>
        </p:spPr>
        <p:txBody>
          <a:bodyPr wrap="square" rtlCol="0">
            <a:spAutoFit/>
          </a:bodyPr>
          <a:lstStyle/>
          <a:p>
            <a:r>
              <a:rPr lang="en-US" sz="2400" dirty="0" smtClean="0">
                <a:solidFill>
                  <a:schemeClr val="tx1"/>
                </a:solidFill>
              </a:rPr>
              <a:t>Anticline</a:t>
            </a:r>
            <a:endParaRPr lang="en-US" sz="2400" dirty="0">
              <a:solidFill>
                <a:schemeClr val="tx1"/>
              </a:solidFill>
            </a:endParaRPr>
          </a:p>
        </p:txBody>
      </p:sp>
      <p:cxnSp>
        <p:nvCxnSpPr>
          <p:cNvPr id="9" name="Straight Arrow Connector 8"/>
          <p:cNvCxnSpPr/>
          <p:nvPr/>
        </p:nvCxnSpPr>
        <p:spPr bwMode="auto">
          <a:xfrm>
            <a:off x="3749040" y="1097280"/>
            <a:ext cx="716280" cy="457200"/>
          </a:xfrm>
          <a:prstGeom prst="straightConnector1">
            <a:avLst/>
          </a:prstGeom>
          <a:solidFill>
            <a:schemeClr val="accent1"/>
          </a:solidFill>
          <a:ln w="38100" cap="flat" cmpd="sng" algn="ctr">
            <a:solidFill>
              <a:schemeClr val="tx1"/>
            </a:solidFill>
            <a:prstDash val="solid"/>
            <a:round/>
            <a:headEnd type="none" w="med" len="med"/>
            <a:tailEnd type="arrow"/>
          </a:ln>
          <a:effectLst>
            <a:outerShdw blurRad="50800" dist="38100" dir="8100000" algn="tr" rotWithShape="0">
              <a:prstClr val="black">
                <a:alpha val="40000"/>
              </a:prstClr>
            </a:outerShdw>
          </a:effectLst>
        </p:spPr>
      </p:cxnSp>
      <p:sp>
        <p:nvSpPr>
          <p:cNvPr id="12" name="Freeform 11"/>
          <p:cNvSpPr/>
          <p:nvPr/>
        </p:nvSpPr>
        <p:spPr bwMode="auto">
          <a:xfrm>
            <a:off x="914400" y="3263900"/>
            <a:ext cx="7277100" cy="1905000"/>
          </a:xfrm>
          <a:custGeom>
            <a:avLst/>
            <a:gdLst>
              <a:gd name="connsiteX0" fmla="*/ 12700 w 7277100"/>
              <a:gd name="connsiteY0" fmla="*/ 1905000 h 1905000"/>
              <a:gd name="connsiteX1" fmla="*/ 7277100 w 7277100"/>
              <a:gd name="connsiteY1" fmla="*/ 774700 h 1905000"/>
              <a:gd name="connsiteX2" fmla="*/ 7264400 w 7277100"/>
              <a:gd name="connsiteY2" fmla="*/ 0 h 1905000"/>
              <a:gd name="connsiteX3" fmla="*/ 0 w 7277100"/>
              <a:gd name="connsiteY3" fmla="*/ 1117600 h 1905000"/>
              <a:gd name="connsiteX4" fmla="*/ 12700 w 7277100"/>
              <a:gd name="connsiteY4" fmla="*/ 1905000 h 19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100" h="1905000">
                <a:moveTo>
                  <a:pt x="12700" y="1905000"/>
                </a:moveTo>
                <a:lnTo>
                  <a:pt x="7277100" y="774700"/>
                </a:lnTo>
                <a:lnTo>
                  <a:pt x="7264400" y="0"/>
                </a:lnTo>
                <a:lnTo>
                  <a:pt x="0" y="1117600"/>
                </a:lnTo>
                <a:lnTo>
                  <a:pt x="12700" y="1905000"/>
                </a:lnTo>
                <a:close/>
              </a:path>
            </a:pathLst>
          </a:custGeom>
          <a:solidFill>
            <a:srgbClr val="FFFF00">
              <a:alpha val="5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3" name="TextBox 12"/>
          <p:cNvSpPr txBox="1"/>
          <p:nvPr/>
        </p:nvSpPr>
        <p:spPr>
          <a:xfrm rot="21081307">
            <a:off x="2497242" y="3937460"/>
            <a:ext cx="4177619"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Thrust Faults</a:t>
            </a:r>
            <a:endParaRPr lang="en-US"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Gary Jacobson\My Documents\Camtasia Studio\Geol 220\Channel Islands Production\03cities GIF\03cities GIF.gif"/>
          <p:cNvPicPr>
            <a:picLocks noChangeAspect="1" noChangeArrowheads="1" noCrop="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736600" y="1485900"/>
            <a:ext cx="5943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Transverse Ranges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www.panoramio.com/photos/original/2769260.jpg"/>
          <p:cNvSpPr>
            <a:spLocks noChangeAspect="1" noChangeArrowheads="1"/>
          </p:cNvSpPr>
          <p:nvPr/>
        </p:nvSpPr>
        <p:spPr bwMode="auto">
          <a:xfrm>
            <a:off x="63500" y="-136525"/>
            <a:ext cx="19507200" cy="14630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3"/>
          <a:srcRect/>
          <a:stretch>
            <a:fillRect/>
          </a:stretch>
        </p:blipFill>
        <p:spPr bwMode="auto">
          <a:xfrm>
            <a:off x="0" y="0"/>
            <a:ext cx="9144000" cy="6926633"/>
          </a:xfrm>
          <a:prstGeom prst="rect">
            <a:avLst/>
          </a:prstGeom>
          <a:noFill/>
          <a:ln w="9525">
            <a:noFill/>
            <a:miter lim="800000"/>
            <a:headEnd/>
            <a:tailEnd/>
          </a:ln>
          <a:effectLst/>
        </p:spPr>
      </p:pic>
      <p:sp>
        <p:nvSpPr>
          <p:cNvPr id="4" name="TextBox 3"/>
          <p:cNvSpPr txBox="1"/>
          <p:nvPr/>
        </p:nvSpPr>
        <p:spPr>
          <a:xfrm>
            <a:off x="3246120" y="1143000"/>
            <a:ext cx="234696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Cruz</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844" t="15430" b="5859"/>
          <a:stretch>
            <a:fillRect/>
          </a:stretch>
        </p:blipFill>
        <p:spPr bwMode="auto">
          <a:xfrm>
            <a:off x="-609789" y="0"/>
            <a:ext cx="10363578" cy="6858000"/>
          </a:xfrm>
          <a:prstGeom prst="rect">
            <a:avLst/>
          </a:prstGeom>
          <a:noFill/>
          <a:ln w="9525">
            <a:solidFill>
              <a:schemeClr val="tx1"/>
            </a:solidFill>
            <a:miter lim="800000"/>
            <a:headEnd/>
            <a:tailEnd/>
          </a:ln>
          <a:effectLst/>
        </p:spPr>
      </p:pic>
      <p:sp>
        <p:nvSpPr>
          <p:cNvPr id="3" name="Freeform 2"/>
          <p:cNvSpPr/>
          <p:nvPr/>
        </p:nvSpPr>
        <p:spPr bwMode="auto">
          <a:xfrm>
            <a:off x="673100" y="-88900"/>
            <a:ext cx="8153400" cy="5346700"/>
          </a:xfrm>
          <a:custGeom>
            <a:avLst/>
            <a:gdLst>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36167 w 8153400"/>
              <a:gd name="connsiteY7" fmla="*/ 3822700 h 5346700"/>
              <a:gd name="connsiteX8" fmla="*/ 6807200 w 8153400"/>
              <a:gd name="connsiteY8" fmla="*/ 4394200 h 5346700"/>
              <a:gd name="connsiteX9" fmla="*/ 7670800 w 8153400"/>
              <a:gd name="connsiteY9" fmla="*/ 4965700 h 5346700"/>
              <a:gd name="connsiteX10" fmla="*/ 8153400 w 8153400"/>
              <a:gd name="connsiteY10" fmla="*/ 5346700 h 53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3400" h="5346700">
                <a:moveTo>
                  <a:pt x="0" y="0"/>
                </a:moveTo>
                <a:cubicBezTo>
                  <a:pt x="219075" y="200025"/>
                  <a:pt x="438150" y="400050"/>
                  <a:pt x="635000" y="622300"/>
                </a:cubicBezTo>
                <a:cubicBezTo>
                  <a:pt x="831850" y="844550"/>
                  <a:pt x="1024467" y="1143736"/>
                  <a:pt x="1181100" y="1333500"/>
                </a:cubicBezTo>
                <a:cubicBezTo>
                  <a:pt x="1337733" y="1523264"/>
                  <a:pt x="1365626" y="1543201"/>
                  <a:pt x="1574800" y="1760883"/>
                </a:cubicBezTo>
                <a:cubicBezTo>
                  <a:pt x="1720465" y="1922135"/>
                  <a:pt x="1960033" y="2179431"/>
                  <a:pt x="2197100" y="2311400"/>
                </a:cubicBezTo>
                <a:cubicBezTo>
                  <a:pt x="2434167" y="2443369"/>
                  <a:pt x="2709141" y="2497859"/>
                  <a:pt x="2997200" y="2552700"/>
                </a:cubicBezTo>
                <a:cubicBezTo>
                  <a:pt x="3338753" y="2633133"/>
                  <a:pt x="3482301" y="2645833"/>
                  <a:pt x="4741718" y="3327400"/>
                </a:cubicBezTo>
                <a:cubicBezTo>
                  <a:pt x="5207385" y="3551767"/>
                  <a:pt x="5391920" y="3644900"/>
                  <a:pt x="5736167" y="3822700"/>
                </a:cubicBezTo>
                <a:cubicBezTo>
                  <a:pt x="6080414" y="4000500"/>
                  <a:pt x="6484761" y="4203700"/>
                  <a:pt x="6807200" y="4394200"/>
                </a:cubicBezTo>
                <a:cubicBezTo>
                  <a:pt x="7129639" y="4584700"/>
                  <a:pt x="7446433" y="4806950"/>
                  <a:pt x="7670800" y="4965700"/>
                </a:cubicBezTo>
                <a:cubicBezTo>
                  <a:pt x="7895167" y="5124450"/>
                  <a:pt x="8024283" y="5235575"/>
                  <a:pt x="8153400" y="53467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pic>
        <p:nvPicPr>
          <p:cNvPr id="2052" name="Picture 4" descr="http://digital-desert.com/geomorphic-provinces/400-transverse-ranges.jpg"/>
          <p:cNvPicPr>
            <a:picLocks noChangeAspect="1" noChangeArrowheads="1"/>
          </p:cNvPicPr>
          <p:nvPr/>
        </p:nvPicPr>
        <p:blipFill>
          <a:blip r:embed="rId4"/>
          <a:srcRect/>
          <a:stretch>
            <a:fillRect/>
          </a:stretch>
        </p:blipFill>
        <p:spPr bwMode="auto">
          <a:xfrm>
            <a:off x="6159501" y="215900"/>
            <a:ext cx="2616199" cy="2603117"/>
          </a:xfrm>
          <a:prstGeom prst="rect">
            <a:avLst/>
          </a:prstGeom>
          <a:noFill/>
          <a:effectLst>
            <a:outerShdw blurRad="50800" dist="76200" dir="2700000" algn="tl" rotWithShape="0">
              <a:prstClr val="black">
                <a:alpha val="40000"/>
              </a:prstClr>
            </a:outerShdw>
          </a:effectLst>
        </p:spPr>
      </p:pic>
      <p:sp>
        <p:nvSpPr>
          <p:cNvPr id="6" name="Right Arrow 5"/>
          <p:cNvSpPr/>
          <p:nvPr/>
        </p:nvSpPr>
        <p:spPr bwMode="auto">
          <a:xfrm rot="2688884">
            <a:off x="2321738" y="1343660"/>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7" name="Right Arrow 6"/>
          <p:cNvSpPr/>
          <p:nvPr/>
        </p:nvSpPr>
        <p:spPr bwMode="auto">
          <a:xfrm rot="12762192">
            <a:off x="5472213" y="4042229"/>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8" name="TextBox 7"/>
          <p:cNvSpPr txBox="1"/>
          <p:nvPr/>
        </p:nvSpPr>
        <p:spPr>
          <a:xfrm>
            <a:off x="1816100" y="2905780"/>
            <a:ext cx="3543300" cy="523220"/>
          </a:xfrm>
          <a:prstGeom prst="rect">
            <a:avLst/>
          </a:prstGeom>
          <a:noFill/>
          <a:effectLst>
            <a:outerShdw blurRad="50800" dist="38100" dir="8100000" algn="tr" rotWithShape="0">
              <a:schemeClr val="bg1">
                <a:alpha val="40000"/>
              </a:schemeClr>
            </a:outerShdw>
          </a:effectLst>
        </p:spPr>
        <p:txBody>
          <a:bodyPr wrap="square" rtlCol="0">
            <a:spAutoFit/>
          </a:bodyPr>
          <a:lstStyle/>
          <a:p>
            <a:r>
              <a:rPr lang="en-US" spc="300" dirty="0" smtClean="0">
                <a:ln>
                  <a:solidFill>
                    <a:schemeClr val="tx1"/>
                  </a:solidFill>
                </a:ln>
                <a:solidFill>
                  <a:srgbClr val="FF0000"/>
                </a:solidFill>
                <a:effectLst>
                  <a:outerShdw blurRad="38100" dist="38100" dir="2700000" algn="tl">
                    <a:srgbClr val="000000">
                      <a:alpha val="43137"/>
                    </a:srgbClr>
                  </a:outerShdw>
                </a:effectLst>
              </a:rPr>
              <a:t>Transpression</a:t>
            </a:r>
            <a:endParaRPr lang="en-US" spc="300" dirty="0">
              <a:ln>
                <a:solidFill>
                  <a:schemeClr val="tx1"/>
                </a:solidFill>
              </a:ln>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844" t="15430" b="5859"/>
          <a:stretch>
            <a:fillRect/>
          </a:stretch>
        </p:blipFill>
        <p:spPr bwMode="auto">
          <a:xfrm>
            <a:off x="-609789" y="0"/>
            <a:ext cx="10363578" cy="6858000"/>
          </a:xfrm>
          <a:prstGeom prst="rect">
            <a:avLst/>
          </a:prstGeom>
          <a:noFill/>
          <a:ln w="9525">
            <a:solidFill>
              <a:schemeClr val="tx1"/>
            </a:solidFill>
            <a:miter lim="800000"/>
            <a:headEnd/>
            <a:tailEnd/>
          </a:ln>
          <a:effectLst/>
        </p:spPr>
      </p:pic>
      <p:sp>
        <p:nvSpPr>
          <p:cNvPr id="3" name="Freeform 2"/>
          <p:cNvSpPr/>
          <p:nvPr/>
        </p:nvSpPr>
        <p:spPr bwMode="auto">
          <a:xfrm>
            <a:off x="673100" y="-88900"/>
            <a:ext cx="8153400" cy="5346700"/>
          </a:xfrm>
          <a:custGeom>
            <a:avLst/>
            <a:gdLst>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36167 w 8153400"/>
              <a:gd name="connsiteY7" fmla="*/ 3822700 h 5346700"/>
              <a:gd name="connsiteX8" fmla="*/ 6807200 w 8153400"/>
              <a:gd name="connsiteY8" fmla="*/ 4394200 h 5346700"/>
              <a:gd name="connsiteX9" fmla="*/ 7670800 w 8153400"/>
              <a:gd name="connsiteY9" fmla="*/ 4965700 h 5346700"/>
              <a:gd name="connsiteX10" fmla="*/ 8153400 w 8153400"/>
              <a:gd name="connsiteY10" fmla="*/ 5346700 h 53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3400" h="5346700">
                <a:moveTo>
                  <a:pt x="0" y="0"/>
                </a:moveTo>
                <a:cubicBezTo>
                  <a:pt x="219075" y="200025"/>
                  <a:pt x="438150" y="400050"/>
                  <a:pt x="635000" y="622300"/>
                </a:cubicBezTo>
                <a:cubicBezTo>
                  <a:pt x="831850" y="844550"/>
                  <a:pt x="1024467" y="1143736"/>
                  <a:pt x="1181100" y="1333500"/>
                </a:cubicBezTo>
                <a:cubicBezTo>
                  <a:pt x="1337733" y="1523264"/>
                  <a:pt x="1365626" y="1543201"/>
                  <a:pt x="1574800" y="1760883"/>
                </a:cubicBezTo>
                <a:cubicBezTo>
                  <a:pt x="1720465" y="1922135"/>
                  <a:pt x="1960033" y="2179431"/>
                  <a:pt x="2197100" y="2311400"/>
                </a:cubicBezTo>
                <a:cubicBezTo>
                  <a:pt x="2434167" y="2443369"/>
                  <a:pt x="2709141" y="2497859"/>
                  <a:pt x="2997200" y="2552700"/>
                </a:cubicBezTo>
                <a:cubicBezTo>
                  <a:pt x="3338753" y="2633133"/>
                  <a:pt x="3482301" y="2645833"/>
                  <a:pt x="4741718" y="3327400"/>
                </a:cubicBezTo>
                <a:cubicBezTo>
                  <a:pt x="5207385" y="3551767"/>
                  <a:pt x="5391920" y="3644900"/>
                  <a:pt x="5736167" y="3822700"/>
                </a:cubicBezTo>
                <a:cubicBezTo>
                  <a:pt x="6080414" y="4000500"/>
                  <a:pt x="6484761" y="4203700"/>
                  <a:pt x="6807200" y="4394200"/>
                </a:cubicBezTo>
                <a:cubicBezTo>
                  <a:pt x="7129639" y="4584700"/>
                  <a:pt x="7446433" y="4806950"/>
                  <a:pt x="7670800" y="4965700"/>
                </a:cubicBezTo>
                <a:cubicBezTo>
                  <a:pt x="7895167" y="5124450"/>
                  <a:pt x="8024283" y="5235575"/>
                  <a:pt x="8153400" y="53467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pic>
        <p:nvPicPr>
          <p:cNvPr id="2052" name="Picture 4" descr="http://digital-desert.com/geomorphic-provinces/400-transverse-ranges.jpg"/>
          <p:cNvPicPr>
            <a:picLocks noChangeAspect="1" noChangeArrowheads="1"/>
          </p:cNvPicPr>
          <p:nvPr/>
        </p:nvPicPr>
        <p:blipFill>
          <a:blip r:embed="rId4"/>
          <a:srcRect/>
          <a:stretch>
            <a:fillRect/>
          </a:stretch>
        </p:blipFill>
        <p:spPr bwMode="auto">
          <a:xfrm>
            <a:off x="6159501" y="215900"/>
            <a:ext cx="2616199" cy="2603117"/>
          </a:xfrm>
          <a:prstGeom prst="rect">
            <a:avLst/>
          </a:prstGeom>
          <a:noFill/>
          <a:effectLst>
            <a:outerShdw blurRad="50800" dist="76200" dir="2700000" algn="tl" rotWithShape="0">
              <a:prstClr val="black">
                <a:alpha val="40000"/>
              </a:prstClr>
            </a:outerShdw>
          </a:effectLst>
        </p:spPr>
      </p:pic>
      <p:sp>
        <p:nvSpPr>
          <p:cNvPr id="6" name="Right Arrow 5"/>
          <p:cNvSpPr/>
          <p:nvPr/>
        </p:nvSpPr>
        <p:spPr bwMode="auto">
          <a:xfrm rot="2688884">
            <a:off x="2321738" y="1343660"/>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7" name="Right Arrow 6"/>
          <p:cNvSpPr/>
          <p:nvPr/>
        </p:nvSpPr>
        <p:spPr bwMode="auto">
          <a:xfrm rot="12762192">
            <a:off x="5472213" y="4042229"/>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4" name="Freeform 13"/>
          <p:cNvSpPr/>
          <p:nvPr/>
        </p:nvSpPr>
        <p:spPr bwMode="auto">
          <a:xfrm>
            <a:off x="4080164" y="3138055"/>
            <a:ext cx="2008909" cy="565726"/>
          </a:xfrm>
          <a:custGeom>
            <a:avLst/>
            <a:gdLst>
              <a:gd name="connsiteX0" fmla="*/ 0 w 2008909"/>
              <a:gd name="connsiteY0" fmla="*/ 0 h 565726"/>
              <a:gd name="connsiteX1" fmla="*/ 762000 w 2008909"/>
              <a:gd name="connsiteY1" fmla="*/ 477981 h 565726"/>
              <a:gd name="connsiteX2" fmla="*/ 2008909 w 2008909"/>
              <a:gd name="connsiteY2" fmla="*/ 526472 h 565726"/>
            </a:gdLst>
            <a:ahLst/>
            <a:cxnLst>
              <a:cxn ang="0">
                <a:pos x="connsiteX0" y="connsiteY0"/>
              </a:cxn>
              <a:cxn ang="0">
                <a:pos x="connsiteX1" y="connsiteY1"/>
              </a:cxn>
              <a:cxn ang="0">
                <a:pos x="connsiteX2" y="connsiteY2"/>
              </a:cxn>
            </a:cxnLst>
            <a:rect l="l" t="t" r="r" b="b"/>
            <a:pathLst>
              <a:path w="2008909" h="565726">
                <a:moveTo>
                  <a:pt x="0" y="0"/>
                </a:moveTo>
                <a:cubicBezTo>
                  <a:pt x="213591" y="195118"/>
                  <a:pt x="427182" y="390236"/>
                  <a:pt x="762000" y="477981"/>
                </a:cubicBezTo>
                <a:cubicBezTo>
                  <a:pt x="1096818" y="565726"/>
                  <a:pt x="1552863" y="546099"/>
                  <a:pt x="2008909" y="526472"/>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Freeform 16"/>
          <p:cNvSpPr/>
          <p:nvPr/>
        </p:nvSpPr>
        <p:spPr bwMode="auto">
          <a:xfrm>
            <a:off x="914400" y="3068782"/>
            <a:ext cx="3103418" cy="152400"/>
          </a:xfrm>
          <a:custGeom>
            <a:avLst/>
            <a:gdLst>
              <a:gd name="connsiteX0" fmla="*/ 3103418 w 3103418"/>
              <a:gd name="connsiteY0" fmla="*/ 48491 h 152400"/>
              <a:gd name="connsiteX1" fmla="*/ 2680855 w 3103418"/>
              <a:gd name="connsiteY1" fmla="*/ 145473 h 152400"/>
              <a:gd name="connsiteX2" fmla="*/ 2189018 w 3103418"/>
              <a:gd name="connsiteY2" fmla="*/ 6927 h 152400"/>
              <a:gd name="connsiteX3" fmla="*/ 1614055 w 3103418"/>
              <a:gd name="connsiteY3" fmla="*/ 103909 h 152400"/>
              <a:gd name="connsiteX4" fmla="*/ 949036 w 3103418"/>
              <a:gd name="connsiteY4" fmla="*/ 6927 h 152400"/>
              <a:gd name="connsiteX5" fmla="*/ 353291 w 3103418"/>
              <a:gd name="connsiteY5" fmla="*/ 96982 h 152400"/>
              <a:gd name="connsiteX6" fmla="*/ 0 w 3103418"/>
              <a:gd name="connsiteY6" fmla="*/ 692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418" h="152400">
                <a:moveTo>
                  <a:pt x="3103418" y="48491"/>
                </a:moveTo>
                <a:cubicBezTo>
                  <a:pt x="2968336" y="100445"/>
                  <a:pt x="2833255" y="152400"/>
                  <a:pt x="2680855" y="145473"/>
                </a:cubicBezTo>
                <a:cubicBezTo>
                  <a:pt x="2528455" y="138546"/>
                  <a:pt x="2366818" y="13854"/>
                  <a:pt x="2189018" y="6927"/>
                </a:cubicBezTo>
                <a:cubicBezTo>
                  <a:pt x="2011218" y="0"/>
                  <a:pt x="1820719" y="103909"/>
                  <a:pt x="1614055" y="103909"/>
                </a:cubicBezTo>
                <a:cubicBezTo>
                  <a:pt x="1407391" y="103909"/>
                  <a:pt x="1159163" y="8081"/>
                  <a:pt x="949036" y="6927"/>
                </a:cubicBezTo>
                <a:cubicBezTo>
                  <a:pt x="738909" y="5773"/>
                  <a:pt x="511464" y="96982"/>
                  <a:pt x="353291" y="96982"/>
                </a:cubicBezTo>
                <a:cubicBezTo>
                  <a:pt x="195118" y="96982"/>
                  <a:pt x="97559" y="51954"/>
                  <a:pt x="0" y="6927"/>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Isosceles Triangle 17"/>
          <p:cNvSpPr/>
          <p:nvPr/>
        </p:nvSpPr>
        <p:spPr bwMode="auto">
          <a:xfrm rot="838597">
            <a:off x="2025385" y="2941958"/>
            <a:ext cx="162033" cy="14007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Isosceles Triangle 18"/>
          <p:cNvSpPr/>
          <p:nvPr/>
        </p:nvSpPr>
        <p:spPr bwMode="auto">
          <a:xfrm rot="20727755">
            <a:off x="2773686" y="2942391"/>
            <a:ext cx="171335" cy="15114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Isosceles Triangle 19"/>
          <p:cNvSpPr/>
          <p:nvPr/>
        </p:nvSpPr>
        <p:spPr bwMode="auto">
          <a:xfrm rot="21308117">
            <a:off x="3553428" y="3039401"/>
            <a:ext cx="190554" cy="15350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Isosceles Triangle 20"/>
          <p:cNvSpPr/>
          <p:nvPr/>
        </p:nvSpPr>
        <p:spPr bwMode="auto">
          <a:xfrm rot="20639865">
            <a:off x="1359590" y="2982875"/>
            <a:ext cx="190274" cy="13025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2" name="Isosceles Triangle 21"/>
          <p:cNvSpPr/>
          <p:nvPr/>
        </p:nvSpPr>
        <p:spPr bwMode="auto">
          <a:xfrm rot="2291977">
            <a:off x="4242570" y="3138560"/>
            <a:ext cx="190660" cy="156365"/>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3" name="Isosceles Triangle 22"/>
          <p:cNvSpPr/>
          <p:nvPr/>
        </p:nvSpPr>
        <p:spPr bwMode="auto">
          <a:xfrm>
            <a:off x="5551523" y="3510431"/>
            <a:ext cx="171335" cy="15114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4" name="Isosceles Triangle 23"/>
          <p:cNvSpPr/>
          <p:nvPr/>
        </p:nvSpPr>
        <p:spPr bwMode="auto">
          <a:xfrm rot="964390">
            <a:off x="4751848" y="3452379"/>
            <a:ext cx="190554" cy="15350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4844" t="15430" b="5859"/>
          <a:stretch>
            <a:fillRect/>
          </a:stretch>
        </p:blipFill>
        <p:spPr bwMode="auto">
          <a:xfrm>
            <a:off x="-609789" y="0"/>
            <a:ext cx="10363578" cy="6858000"/>
          </a:xfrm>
          <a:prstGeom prst="rect">
            <a:avLst/>
          </a:prstGeom>
          <a:noFill/>
          <a:ln w="9525">
            <a:solidFill>
              <a:schemeClr val="tx1"/>
            </a:solidFill>
            <a:miter lim="800000"/>
            <a:headEnd/>
            <a:tailEnd/>
          </a:ln>
          <a:effectLst/>
        </p:spPr>
      </p:pic>
      <p:sp>
        <p:nvSpPr>
          <p:cNvPr id="3" name="Freeform 2"/>
          <p:cNvSpPr/>
          <p:nvPr/>
        </p:nvSpPr>
        <p:spPr bwMode="auto">
          <a:xfrm>
            <a:off x="673100" y="-88900"/>
            <a:ext cx="8153400" cy="5346700"/>
          </a:xfrm>
          <a:custGeom>
            <a:avLst/>
            <a:gdLst>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838700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14500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3759200 w 8153400"/>
              <a:gd name="connsiteY6" fmla="*/ 2806700 h 5346700"/>
              <a:gd name="connsiteX7" fmla="*/ 4741718 w 8153400"/>
              <a:gd name="connsiteY7" fmla="*/ 3327400 h 5346700"/>
              <a:gd name="connsiteX8" fmla="*/ 5791200 w 8153400"/>
              <a:gd name="connsiteY8" fmla="*/ 3898900 h 5346700"/>
              <a:gd name="connsiteX9" fmla="*/ 6807200 w 8153400"/>
              <a:gd name="connsiteY9" fmla="*/ 4394200 h 5346700"/>
              <a:gd name="connsiteX10" fmla="*/ 7670800 w 8153400"/>
              <a:gd name="connsiteY10" fmla="*/ 4965700 h 5346700"/>
              <a:gd name="connsiteX11" fmla="*/ 8153400 w 8153400"/>
              <a:gd name="connsiteY11"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91200 w 8153400"/>
              <a:gd name="connsiteY7" fmla="*/ 3898900 h 5346700"/>
              <a:gd name="connsiteX8" fmla="*/ 6807200 w 8153400"/>
              <a:gd name="connsiteY8" fmla="*/ 4394200 h 5346700"/>
              <a:gd name="connsiteX9" fmla="*/ 7670800 w 8153400"/>
              <a:gd name="connsiteY9" fmla="*/ 4965700 h 5346700"/>
              <a:gd name="connsiteX10" fmla="*/ 8153400 w 8153400"/>
              <a:gd name="connsiteY10" fmla="*/ 5346700 h 5346700"/>
              <a:gd name="connsiteX0" fmla="*/ 0 w 8153400"/>
              <a:gd name="connsiteY0" fmla="*/ 0 h 5346700"/>
              <a:gd name="connsiteX1" fmla="*/ 635000 w 8153400"/>
              <a:gd name="connsiteY1" fmla="*/ 622300 h 5346700"/>
              <a:gd name="connsiteX2" fmla="*/ 1181100 w 8153400"/>
              <a:gd name="connsiteY2" fmla="*/ 1333500 h 5346700"/>
              <a:gd name="connsiteX3" fmla="*/ 1574800 w 8153400"/>
              <a:gd name="connsiteY3" fmla="*/ 1760883 h 5346700"/>
              <a:gd name="connsiteX4" fmla="*/ 2197100 w 8153400"/>
              <a:gd name="connsiteY4" fmla="*/ 2311400 h 5346700"/>
              <a:gd name="connsiteX5" fmla="*/ 2997200 w 8153400"/>
              <a:gd name="connsiteY5" fmla="*/ 2552700 h 5346700"/>
              <a:gd name="connsiteX6" fmla="*/ 4741718 w 8153400"/>
              <a:gd name="connsiteY6" fmla="*/ 3327400 h 5346700"/>
              <a:gd name="connsiteX7" fmla="*/ 5736167 w 8153400"/>
              <a:gd name="connsiteY7" fmla="*/ 3822700 h 5346700"/>
              <a:gd name="connsiteX8" fmla="*/ 6807200 w 8153400"/>
              <a:gd name="connsiteY8" fmla="*/ 4394200 h 5346700"/>
              <a:gd name="connsiteX9" fmla="*/ 7670800 w 8153400"/>
              <a:gd name="connsiteY9" fmla="*/ 4965700 h 5346700"/>
              <a:gd name="connsiteX10" fmla="*/ 8153400 w 8153400"/>
              <a:gd name="connsiteY10" fmla="*/ 5346700 h 53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53400" h="5346700">
                <a:moveTo>
                  <a:pt x="0" y="0"/>
                </a:moveTo>
                <a:cubicBezTo>
                  <a:pt x="219075" y="200025"/>
                  <a:pt x="438150" y="400050"/>
                  <a:pt x="635000" y="622300"/>
                </a:cubicBezTo>
                <a:cubicBezTo>
                  <a:pt x="831850" y="844550"/>
                  <a:pt x="1024467" y="1143736"/>
                  <a:pt x="1181100" y="1333500"/>
                </a:cubicBezTo>
                <a:cubicBezTo>
                  <a:pt x="1337733" y="1523264"/>
                  <a:pt x="1365626" y="1543201"/>
                  <a:pt x="1574800" y="1760883"/>
                </a:cubicBezTo>
                <a:cubicBezTo>
                  <a:pt x="1720465" y="1922135"/>
                  <a:pt x="1960033" y="2179431"/>
                  <a:pt x="2197100" y="2311400"/>
                </a:cubicBezTo>
                <a:cubicBezTo>
                  <a:pt x="2434167" y="2443369"/>
                  <a:pt x="2709141" y="2497859"/>
                  <a:pt x="2997200" y="2552700"/>
                </a:cubicBezTo>
                <a:cubicBezTo>
                  <a:pt x="3338753" y="2633133"/>
                  <a:pt x="3482301" y="2645833"/>
                  <a:pt x="4741718" y="3327400"/>
                </a:cubicBezTo>
                <a:cubicBezTo>
                  <a:pt x="5207385" y="3551767"/>
                  <a:pt x="5391920" y="3644900"/>
                  <a:pt x="5736167" y="3822700"/>
                </a:cubicBezTo>
                <a:cubicBezTo>
                  <a:pt x="6080414" y="4000500"/>
                  <a:pt x="6484761" y="4203700"/>
                  <a:pt x="6807200" y="4394200"/>
                </a:cubicBezTo>
                <a:cubicBezTo>
                  <a:pt x="7129639" y="4584700"/>
                  <a:pt x="7446433" y="4806950"/>
                  <a:pt x="7670800" y="4965700"/>
                </a:cubicBezTo>
                <a:cubicBezTo>
                  <a:pt x="7895167" y="5124450"/>
                  <a:pt x="8024283" y="5235575"/>
                  <a:pt x="8153400" y="53467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pic>
        <p:nvPicPr>
          <p:cNvPr id="2052" name="Picture 4" descr="http://digital-desert.com/geomorphic-provinces/400-transverse-ranges.jpg"/>
          <p:cNvPicPr>
            <a:picLocks noChangeAspect="1" noChangeArrowheads="1"/>
          </p:cNvPicPr>
          <p:nvPr/>
        </p:nvPicPr>
        <p:blipFill>
          <a:blip r:embed="rId4"/>
          <a:srcRect/>
          <a:stretch>
            <a:fillRect/>
          </a:stretch>
        </p:blipFill>
        <p:spPr bwMode="auto">
          <a:xfrm>
            <a:off x="6159501" y="215900"/>
            <a:ext cx="2616199" cy="2603117"/>
          </a:xfrm>
          <a:prstGeom prst="rect">
            <a:avLst/>
          </a:prstGeom>
          <a:noFill/>
          <a:effectLst>
            <a:outerShdw blurRad="50800" dist="76200" dir="2700000" algn="tl" rotWithShape="0">
              <a:prstClr val="black">
                <a:alpha val="40000"/>
              </a:prstClr>
            </a:outerShdw>
          </a:effectLst>
        </p:spPr>
      </p:pic>
      <p:sp>
        <p:nvSpPr>
          <p:cNvPr id="6" name="Right Arrow 5"/>
          <p:cNvSpPr/>
          <p:nvPr/>
        </p:nvSpPr>
        <p:spPr bwMode="auto">
          <a:xfrm rot="2688884">
            <a:off x="2321738" y="1343660"/>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7" name="Right Arrow 6"/>
          <p:cNvSpPr/>
          <p:nvPr/>
        </p:nvSpPr>
        <p:spPr bwMode="auto">
          <a:xfrm rot="12762192">
            <a:off x="5472213" y="4042229"/>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9" name="Freeform 8"/>
          <p:cNvSpPr/>
          <p:nvPr/>
        </p:nvSpPr>
        <p:spPr bwMode="auto">
          <a:xfrm>
            <a:off x="1206500" y="3835400"/>
            <a:ext cx="3644900" cy="459317"/>
          </a:xfrm>
          <a:custGeom>
            <a:avLst/>
            <a:gdLst>
              <a:gd name="connsiteX0" fmla="*/ 0 w 3644900"/>
              <a:gd name="connsiteY0" fmla="*/ 330200 h 459317"/>
              <a:gd name="connsiteX1" fmla="*/ 635000 w 3644900"/>
              <a:gd name="connsiteY1" fmla="*/ 457200 h 459317"/>
              <a:gd name="connsiteX2" fmla="*/ 1346200 w 3644900"/>
              <a:gd name="connsiteY2" fmla="*/ 342900 h 459317"/>
              <a:gd name="connsiteX3" fmla="*/ 1790700 w 3644900"/>
              <a:gd name="connsiteY3" fmla="*/ 114300 h 459317"/>
              <a:gd name="connsiteX4" fmla="*/ 2387600 w 3644900"/>
              <a:gd name="connsiteY4" fmla="*/ 228600 h 459317"/>
              <a:gd name="connsiteX5" fmla="*/ 2755900 w 3644900"/>
              <a:gd name="connsiteY5" fmla="*/ 228600 h 459317"/>
              <a:gd name="connsiteX6" fmla="*/ 3225800 w 3644900"/>
              <a:gd name="connsiteY6" fmla="*/ 38100 h 459317"/>
              <a:gd name="connsiteX7" fmla="*/ 3644900 w 3644900"/>
              <a:gd name="connsiteY7" fmla="*/ 0 h 459317"/>
              <a:gd name="connsiteX8" fmla="*/ 3644900 w 3644900"/>
              <a:gd name="connsiteY8" fmla="*/ 0 h 45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900" h="459317">
                <a:moveTo>
                  <a:pt x="0" y="330200"/>
                </a:moveTo>
                <a:cubicBezTo>
                  <a:pt x="205316" y="392641"/>
                  <a:pt x="410633" y="455083"/>
                  <a:pt x="635000" y="457200"/>
                </a:cubicBezTo>
                <a:cubicBezTo>
                  <a:pt x="859367" y="459317"/>
                  <a:pt x="1153583" y="400050"/>
                  <a:pt x="1346200" y="342900"/>
                </a:cubicBezTo>
                <a:cubicBezTo>
                  <a:pt x="1538817" y="285750"/>
                  <a:pt x="1617133" y="133350"/>
                  <a:pt x="1790700" y="114300"/>
                </a:cubicBezTo>
                <a:cubicBezTo>
                  <a:pt x="1964267" y="95250"/>
                  <a:pt x="2226733" y="209550"/>
                  <a:pt x="2387600" y="228600"/>
                </a:cubicBezTo>
                <a:cubicBezTo>
                  <a:pt x="2548467" y="247650"/>
                  <a:pt x="2616200" y="260350"/>
                  <a:pt x="2755900" y="228600"/>
                </a:cubicBezTo>
                <a:cubicBezTo>
                  <a:pt x="2895600" y="196850"/>
                  <a:pt x="3077633" y="76200"/>
                  <a:pt x="3225800" y="38100"/>
                </a:cubicBezTo>
                <a:cubicBezTo>
                  <a:pt x="3373967" y="0"/>
                  <a:pt x="3644900" y="0"/>
                  <a:pt x="3644900" y="0"/>
                </a:cubicBezTo>
                <a:lnTo>
                  <a:pt x="3644900" y="0"/>
                </a:ln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0" name="Isosceles Triangle 9"/>
          <p:cNvSpPr/>
          <p:nvPr/>
        </p:nvSpPr>
        <p:spPr bwMode="auto">
          <a:xfrm rot="838597">
            <a:off x="1568185" y="4119594"/>
            <a:ext cx="162033" cy="14007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1" name="Isosceles Triangle 10"/>
          <p:cNvSpPr/>
          <p:nvPr/>
        </p:nvSpPr>
        <p:spPr bwMode="auto">
          <a:xfrm rot="20727755">
            <a:off x="2316486" y="4057684"/>
            <a:ext cx="171335" cy="15114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5" name="Isosceles Triangle 14"/>
          <p:cNvSpPr/>
          <p:nvPr/>
        </p:nvSpPr>
        <p:spPr bwMode="auto">
          <a:xfrm rot="964390">
            <a:off x="3310975" y="3849893"/>
            <a:ext cx="190554" cy="15350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6" name="Isosceles Triangle 15"/>
          <p:cNvSpPr/>
          <p:nvPr/>
        </p:nvSpPr>
        <p:spPr bwMode="auto">
          <a:xfrm rot="20227717">
            <a:off x="4137426" y="3786438"/>
            <a:ext cx="190274" cy="13025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4" name="Freeform 13"/>
          <p:cNvSpPr/>
          <p:nvPr/>
        </p:nvSpPr>
        <p:spPr bwMode="auto">
          <a:xfrm>
            <a:off x="4080164" y="3138055"/>
            <a:ext cx="2008909" cy="565726"/>
          </a:xfrm>
          <a:custGeom>
            <a:avLst/>
            <a:gdLst>
              <a:gd name="connsiteX0" fmla="*/ 0 w 2008909"/>
              <a:gd name="connsiteY0" fmla="*/ 0 h 565726"/>
              <a:gd name="connsiteX1" fmla="*/ 762000 w 2008909"/>
              <a:gd name="connsiteY1" fmla="*/ 477981 h 565726"/>
              <a:gd name="connsiteX2" fmla="*/ 2008909 w 2008909"/>
              <a:gd name="connsiteY2" fmla="*/ 526472 h 565726"/>
            </a:gdLst>
            <a:ahLst/>
            <a:cxnLst>
              <a:cxn ang="0">
                <a:pos x="connsiteX0" y="connsiteY0"/>
              </a:cxn>
              <a:cxn ang="0">
                <a:pos x="connsiteX1" y="connsiteY1"/>
              </a:cxn>
              <a:cxn ang="0">
                <a:pos x="connsiteX2" y="connsiteY2"/>
              </a:cxn>
            </a:cxnLst>
            <a:rect l="l" t="t" r="r" b="b"/>
            <a:pathLst>
              <a:path w="2008909" h="565726">
                <a:moveTo>
                  <a:pt x="0" y="0"/>
                </a:moveTo>
                <a:cubicBezTo>
                  <a:pt x="213591" y="195118"/>
                  <a:pt x="427182" y="390236"/>
                  <a:pt x="762000" y="477981"/>
                </a:cubicBezTo>
                <a:cubicBezTo>
                  <a:pt x="1096818" y="565726"/>
                  <a:pt x="1552863" y="546099"/>
                  <a:pt x="2008909" y="526472"/>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Freeform 16"/>
          <p:cNvSpPr/>
          <p:nvPr/>
        </p:nvSpPr>
        <p:spPr bwMode="auto">
          <a:xfrm>
            <a:off x="914400" y="3068782"/>
            <a:ext cx="3103418" cy="152400"/>
          </a:xfrm>
          <a:custGeom>
            <a:avLst/>
            <a:gdLst>
              <a:gd name="connsiteX0" fmla="*/ 3103418 w 3103418"/>
              <a:gd name="connsiteY0" fmla="*/ 48491 h 152400"/>
              <a:gd name="connsiteX1" fmla="*/ 2680855 w 3103418"/>
              <a:gd name="connsiteY1" fmla="*/ 145473 h 152400"/>
              <a:gd name="connsiteX2" fmla="*/ 2189018 w 3103418"/>
              <a:gd name="connsiteY2" fmla="*/ 6927 h 152400"/>
              <a:gd name="connsiteX3" fmla="*/ 1614055 w 3103418"/>
              <a:gd name="connsiteY3" fmla="*/ 103909 h 152400"/>
              <a:gd name="connsiteX4" fmla="*/ 949036 w 3103418"/>
              <a:gd name="connsiteY4" fmla="*/ 6927 h 152400"/>
              <a:gd name="connsiteX5" fmla="*/ 353291 w 3103418"/>
              <a:gd name="connsiteY5" fmla="*/ 96982 h 152400"/>
              <a:gd name="connsiteX6" fmla="*/ 0 w 3103418"/>
              <a:gd name="connsiteY6" fmla="*/ 692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418" h="152400">
                <a:moveTo>
                  <a:pt x="3103418" y="48491"/>
                </a:moveTo>
                <a:cubicBezTo>
                  <a:pt x="2968336" y="100445"/>
                  <a:pt x="2833255" y="152400"/>
                  <a:pt x="2680855" y="145473"/>
                </a:cubicBezTo>
                <a:cubicBezTo>
                  <a:pt x="2528455" y="138546"/>
                  <a:pt x="2366818" y="13854"/>
                  <a:pt x="2189018" y="6927"/>
                </a:cubicBezTo>
                <a:cubicBezTo>
                  <a:pt x="2011218" y="0"/>
                  <a:pt x="1820719" y="103909"/>
                  <a:pt x="1614055" y="103909"/>
                </a:cubicBezTo>
                <a:cubicBezTo>
                  <a:pt x="1407391" y="103909"/>
                  <a:pt x="1159163" y="8081"/>
                  <a:pt x="949036" y="6927"/>
                </a:cubicBezTo>
                <a:cubicBezTo>
                  <a:pt x="738909" y="5773"/>
                  <a:pt x="511464" y="96982"/>
                  <a:pt x="353291" y="96982"/>
                </a:cubicBezTo>
                <a:cubicBezTo>
                  <a:pt x="195118" y="96982"/>
                  <a:pt x="97559" y="51954"/>
                  <a:pt x="0" y="6927"/>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Isosceles Triangle 17"/>
          <p:cNvSpPr/>
          <p:nvPr/>
        </p:nvSpPr>
        <p:spPr bwMode="auto">
          <a:xfrm rot="838597">
            <a:off x="2025385" y="2941958"/>
            <a:ext cx="162033" cy="14007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9" name="Isosceles Triangle 18"/>
          <p:cNvSpPr/>
          <p:nvPr/>
        </p:nvSpPr>
        <p:spPr bwMode="auto">
          <a:xfrm rot="20727755">
            <a:off x="2773686" y="2942391"/>
            <a:ext cx="171335" cy="15114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0" name="Isosceles Triangle 19"/>
          <p:cNvSpPr/>
          <p:nvPr/>
        </p:nvSpPr>
        <p:spPr bwMode="auto">
          <a:xfrm rot="21308117">
            <a:off x="3553428" y="3039401"/>
            <a:ext cx="190554" cy="15350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1" name="Isosceles Triangle 20"/>
          <p:cNvSpPr/>
          <p:nvPr/>
        </p:nvSpPr>
        <p:spPr bwMode="auto">
          <a:xfrm rot="20639865">
            <a:off x="1359590" y="2982875"/>
            <a:ext cx="190274" cy="130251"/>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2" name="Isosceles Triangle 21"/>
          <p:cNvSpPr/>
          <p:nvPr/>
        </p:nvSpPr>
        <p:spPr bwMode="auto">
          <a:xfrm rot="2291977">
            <a:off x="4242570" y="3138560"/>
            <a:ext cx="190660" cy="156365"/>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3" name="Isosceles Triangle 22"/>
          <p:cNvSpPr/>
          <p:nvPr/>
        </p:nvSpPr>
        <p:spPr bwMode="auto">
          <a:xfrm>
            <a:off x="5551523" y="3510431"/>
            <a:ext cx="171335" cy="151144"/>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24" name="Isosceles Triangle 23"/>
          <p:cNvSpPr/>
          <p:nvPr/>
        </p:nvSpPr>
        <p:spPr bwMode="auto">
          <a:xfrm rot="964390">
            <a:off x="4751848" y="3452379"/>
            <a:ext cx="190554" cy="153506"/>
          </a:xfrm>
          <a:prstGeom prst="triangle">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hannel_fault"/>
          <p:cNvPicPr>
            <a:picLocks noChangeAspect="1" noChangeArrowheads="1"/>
          </p:cNvPicPr>
          <p:nvPr/>
        </p:nvPicPr>
        <p:blipFill>
          <a:blip r:embed="rId3"/>
          <a:srcRect/>
          <a:stretch>
            <a:fillRect/>
          </a:stretch>
        </p:blipFill>
        <p:spPr bwMode="auto">
          <a:xfrm>
            <a:off x="0" y="533400"/>
            <a:ext cx="9144000" cy="5673725"/>
          </a:xfrm>
          <a:prstGeom prst="rect">
            <a:avLst/>
          </a:prstGeom>
          <a:noFill/>
        </p:spPr>
      </p:pic>
      <p:sp>
        <p:nvSpPr>
          <p:cNvPr id="150531" name="Text Box 3"/>
          <p:cNvSpPr txBox="1">
            <a:spLocks noChangeArrowheads="1"/>
          </p:cNvSpPr>
          <p:nvPr/>
        </p:nvSpPr>
        <p:spPr bwMode="auto">
          <a:xfrm rot="18764745">
            <a:off x="1257300" y="3976688"/>
            <a:ext cx="5397500" cy="519112"/>
          </a:xfrm>
          <a:prstGeom prst="rect">
            <a:avLst/>
          </a:prstGeom>
          <a:noFill/>
          <a:ln w="38100">
            <a:noFill/>
            <a:miter lim="800000"/>
            <a:headEnd/>
            <a:tailEnd/>
          </a:ln>
          <a:effectLst/>
          <a:scene3d>
            <a:camera prst="orthographicFront">
              <a:rot lat="0" lon="3600000" rev="0"/>
            </a:camera>
            <a:lightRig rig="threePt" dir="t"/>
          </a:scene3d>
        </p:spPr>
        <p:txBody>
          <a:bodyPr wrap="square">
            <a:spAutoFit/>
          </a:bodyPr>
          <a:lstStyle/>
          <a:p>
            <a:pPr>
              <a:spcBef>
                <a:spcPct val="50000"/>
              </a:spcBef>
            </a:pPr>
            <a:r>
              <a:rPr lang="en-US" dirty="0" smtClean="0">
                <a:effectLst>
                  <a:outerShdw blurRad="38100" dist="38100" dir="2700000" algn="tl">
                    <a:srgbClr val="000000">
                      <a:alpha val="43137"/>
                    </a:srgbClr>
                  </a:outerShdw>
                </a:effectLst>
              </a:rPr>
              <a:t>Santa Cruz Island Fault</a:t>
            </a:r>
            <a:endParaRPr lang="en-US" dirty="0">
              <a:effectLst>
                <a:outerShdw blurRad="38100" dist="38100" dir="2700000" algn="tl">
                  <a:srgbClr val="000000">
                    <a:alpha val="43137"/>
                  </a:srgbClr>
                </a:outerShdw>
              </a:effectLst>
            </a:endParaRPr>
          </a:p>
        </p:txBody>
      </p:sp>
      <p:sp>
        <p:nvSpPr>
          <p:cNvPr id="150532" name="Text Box 4"/>
          <p:cNvSpPr txBox="1">
            <a:spLocks noChangeArrowheads="1"/>
          </p:cNvSpPr>
          <p:nvPr/>
        </p:nvSpPr>
        <p:spPr bwMode="auto">
          <a:xfrm>
            <a:off x="-838200" y="3733800"/>
            <a:ext cx="3352800" cy="457200"/>
          </a:xfrm>
          <a:prstGeom prst="rect">
            <a:avLst/>
          </a:prstGeom>
          <a:noFill/>
          <a:ln w="38100">
            <a:noFill/>
            <a:miter lim="800000"/>
            <a:headEnd/>
            <a:tailEnd/>
          </a:ln>
          <a:effectLst/>
        </p:spPr>
        <p:txBody>
          <a:bodyPr>
            <a:spAutoFit/>
          </a:bodyPr>
          <a:lstStyle/>
          <a:p>
            <a:pPr>
              <a:spcBef>
                <a:spcPct val="50000"/>
              </a:spcBef>
            </a:pPr>
            <a:r>
              <a:rPr lang="en-US" sz="2400" dirty="0">
                <a:effectLst>
                  <a:outerShdw blurRad="38100" dist="38100" dir="2700000" algn="tl">
                    <a:srgbClr val="000000">
                      <a:alpha val="43137"/>
                    </a:srgbClr>
                  </a:outerShdw>
                </a:effectLst>
              </a:rPr>
              <a:t>Volcanics</a:t>
            </a:r>
          </a:p>
        </p:txBody>
      </p:sp>
      <p:sp>
        <p:nvSpPr>
          <p:cNvPr id="150533" name="Text Box 5"/>
          <p:cNvSpPr txBox="1">
            <a:spLocks noChangeArrowheads="1"/>
          </p:cNvSpPr>
          <p:nvPr/>
        </p:nvSpPr>
        <p:spPr bwMode="auto">
          <a:xfrm>
            <a:off x="5562600" y="2438400"/>
            <a:ext cx="2895600" cy="519113"/>
          </a:xfrm>
          <a:prstGeom prst="rect">
            <a:avLst/>
          </a:prstGeom>
          <a:noFill/>
          <a:ln w="38100">
            <a:noFill/>
            <a:miter lim="800000"/>
            <a:headEnd/>
            <a:tailEnd/>
          </a:ln>
          <a:effectLst/>
        </p:spPr>
        <p:txBody>
          <a:bodyPr>
            <a:spAutoFit/>
          </a:bodyPr>
          <a:lstStyle/>
          <a:p>
            <a:pPr>
              <a:spcBef>
                <a:spcPct val="50000"/>
              </a:spcBef>
            </a:pPr>
            <a:endParaRPr lang="en-US"/>
          </a:p>
        </p:txBody>
      </p:sp>
      <p:sp>
        <p:nvSpPr>
          <p:cNvPr id="150534" name="Text Box 6"/>
          <p:cNvSpPr txBox="1">
            <a:spLocks noChangeArrowheads="1"/>
          </p:cNvSpPr>
          <p:nvPr/>
        </p:nvSpPr>
        <p:spPr bwMode="auto">
          <a:xfrm>
            <a:off x="5080000" y="3657600"/>
            <a:ext cx="4064000" cy="830997"/>
          </a:xfrm>
          <a:prstGeom prst="rect">
            <a:avLst/>
          </a:prstGeom>
          <a:noFill/>
          <a:ln w="38100">
            <a:noFill/>
            <a:miter lim="800000"/>
            <a:headEnd/>
            <a:tailEnd/>
          </a:ln>
          <a:effectLst/>
        </p:spPr>
        <p:txBody>
          <a:bodyPr wrap="square">
            <a:spAutoFit/>
          </a:bodyPr>
          <a:lstStyle/>
          <a:p>
            <a:pPr>
              <a:spcBef>
                <a:spcPct val="50000"/>
              </a:spcBef>
            </a:pPr>
            <a:r>
              <a:rPr lang="en-US" sz="2400" dirty="0">
                <a:effectLst>
                  <a:outerShdw blurRad="38100" dist="38100" dir="2700000" algn="tl">
                    <a:srgbClr val="000000">
                      <a:alpha val="43137"/>
                    </a:srgbClr>
                  </a:outerShdw>
                </a:effectLst>
              </a:rPr>
              <a:t>Schist, quartz diorite, various </a:t>
            </a:r>
            <a:r>
              <a:rPr lang="en-US" sz="2400" dirty="0" smtClean="0">
                <a:effectLst>
                  <a:outerShdw blurRad="38100" dist="38100" dir="2700000" algn="tl">
                    <a:srgbClr val="000000">
                      <a:alpha val="43137"/>
                    </a:srgbClr>
                  </a:outerShdw>
                </a:effectLst>
              </a:rPr>
              <a:t>sedimentary rocks</a:t>
            </a:r>
            <a:endParaRPr lang="en-US" sz="2400" dirty="0">
              <a:effectLst>
                <a:outerShdw blurRad="38100" dist="38100" dir="2700000" algn="tl">
                  <a:srgbClr val="000000">
                    <a:alpha val="43137"/>
                  </a:srgbClr>
                </a:outerShdw>
              </a:effectLst>
            </a:endParaRPr>
          </a:p>
        </p:txBody>
      </p:sp>
      <p:sp>
        <p:nvSpPr>
          <p:cNvPr id="7" name="Right Arrow 6"/>
          <p:cNvSpPr/>
          <p:nvPr/>
        </p:nvSpPr>
        <p:spPr bwMode="auto">
          <a:xfrm rot="10800000">
            <a:off x="1092200" y="1460500"/>
            <a:ext cx="1651000" cy="876300"/>
          </a:xfrm>
          <a:prstGeom prst="rightArrow">
            <a:avLst/>
          </a:prstGeom>
          <a:solidFill>
            <a:srgbClr val="00B05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
        <p:nvSpPr>
          <p:cNvPr id="8" name="TextBox 7"/>
          <p:cNvSpPr txBox="1"/>
          <p:nvPr/>
        </p:nvSpPr>
        <p:spPr>
          <a:xfrm>
            <a:off x="1358900" y="1625600"/>
            <a:ext cx="1473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sp>
        <p:nvSpPr>
          <p:cNvPr id="318467" name="Text Box 3"/>
          <p:cNvSpPr txBox="1">
            <a:spLocks noChangeArrowheads="1"/>
          </p:cNvSpPr>
          <p:nvPr/>
        </p:nvSpPr>
        <p:spPr bwMode="auto">
          <a:xfrm>
            <a:off x="228600" y="1935480"/>
            <a:ext cx="3886200" cy="954107"/>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Miocene volcaniclastic rocks</a:t>
            </a:r>
            <a:endParaRPr lang="en-US" dirty="0">
              <a:effectLst>
                <a:outerShdw blurRad="38100" dist="38100" dir="2700000" algn="tl">
                  <a:srgbClr val="000000">
                    <a:alpha val="43137"/>
                  </a:srgbClr>
                </a:outerShdw>
              </a:effectLst>
            </a:endParaRPr>
          </a:p>
        </p:txBody>
      </p:sp>
      <p:pic>
        <p:nvPicPr>
          <p:cNvPr id="4" name="Picture 3" descr="Stanta Cruz Island Geologic Map2color.tif"/>
          <p:cNvPicPr>
            <a:picLocks noChangeAspect="1"/>
          </p:cNvPicPr>
          <p:nvPr/>
        </p:nvPicPr>
        <p:blipFill>
          <a:blip r:embed="rId4" cstate="print"/>
          <a:stretch>
            <a:fillRect/>
          </a:stretch>
        </p:blipFill>
        <p:spPr>
          <a:xfrm>
            <a:off x="5398838" y="1"/>
            <a:ext cx="3745161" cy="1661160"/>
          </a:xfrm>
          <a:prstGeom prst="rect">
            <a:avLst/>
          </a:prstGeom>
          <a:effectLst>
            <a:outerShdw blurRad="50800" dist="38100" dir="2700000" algn="tl" rotWithShape="0">
              <a:prstClr val="black">
                <a:alpha val="40000"/>
              </a:prstClr>
            </a:outerShdw>
          </a:effectLst>
        </p:spPr>
      </p:pic>
      <p:cxnSp>
        <p:nvCxnSpPr>
          <p:cNvPr id="6" name="Straight Arrow Connector 5"/>
          <p:cNvCxnSpPr/>
          <p:nvPr/>
        </p:nvCxnSpPr>
        <p:spPr bwMode="auto">
          <a:xfrm flipV="1">
            <a:off x="5806440" y="1325880"/>
            <a:ext cx="1447800" cy="100584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65890" name="AutoShape 2" descr="http://www.panoramio.com/photos/original/2120580.jpg"/>
          <p:cNvSpPr>
            <a:spLocks noChangeAspect="1" noChangeArrowheads="1"/>
          </p:cNvSpPr>
          <p:nvPr/>
        </p:nvSpPr>
        <p:spPr bwMode="auto">
          <a:xfrm>
            <a:off x="63500" y="-136525"/>
            <a:ext cx="10325100" cy="77438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utoShape 2" descr="http://www.panoramio.com/photos/original/2719973.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9971" name="Picture 3"/>
          <p:cNvPicPr>
            <a:picLocks noChangeAspect="1" noChangeArrowheads="1"/>
          </p:cNvPicPr>
          <p:nvPr/>
        </p:nvPicPr>
        <p:blipFill>
          <a:blip r:embed="rId3"/>
          <a:srcRect/>
          <a:stretch>
            <a:fillRect/>
          </a:stretch>
        </p:blipFill>
        <p:spPr bwMode="auto">
          <a:xfrm>
            <a:off x="-4367" y="472440"/>
            <a:ext cx="9148367" cy="6385560"/>
          </a:xfrm>
          <a:prstGeom prst="rect">
            <a:avLst/>
          </a:prstGeom>
          <a:noFill/>
          <a:ln w="9525">
            <a:noFill/>
            <a:miter lim="800000"/>
            <a:headEnd/>
            <a:tailEnd/>
          </a:ln>
          <a:effectLst/>
        </p:spPr>
      </p:pic>
      <p:pic>
        <p:nvPicPr>
          <p:cNvPr id="5" name="Picture 4" descr="Stanta Cruz Island Geologic Map2color.tif"/>
          <p:cNvPicPr>
            <a:picLocks noChangeAspect="1"/>
          </p:cNvPicPr>
          <p:nvPr/>
        </p:nvPicPr>
        <p:blipFill>
          <a:blip r:embed="rId4" cstate="print"/>
          <a:stretch>
            <a:fillRect/>
          </a:stretch>
        </p:blipFill>
        <p:spPr>
          <a:xfrm>
            <a:off x="5398838" y="1"/>
            <a:ext cx="3745161" cy="1661160"/>
          </a:xfrm>
          <a:prstGeom prst="rect">
            <a:avLst/>
          </a:prstGeom>
          <a:effectLst>
            <a:outerShdw blurRad="50800" dist="38100" dir="2700000" algn="tl" rotWithShape="0">
              <a:prstClr val="black">
                <a:alpha val="40000"/>
              </a:prstClr>
            </a:outerShdw>
          </a:effectLst>
        </p:spPr>
      </p:pic>
      <p:cxnSp>
        <p:nvCxnSpPr>
          <p:cNvPr id="6" name="Straight Arrow Connector 5"/>
          <p:cNvCxnSpPr/>
          <p:nvPr/>
        </p:nvCxnSpPr>
        <p:spPr bwMode="auto">
          <a:xfrm flipV="1">
            <a:off x="4130040" y="883920"/>
            <a:ext cx="1874520" cy="146304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p:spPr>
      </p:cxnSp>
      <p:sp>
        <p:nvSpPr>
          <p:cNvPr id="9" name="Text Box 3"/>
          <p:cNvSpPr txBox="1">
            <a:spLocks noChangeArrowheads="1"/>
          </p:cNvSpPr>
          <p:nvPr/>
        </p:nvSpPr>
        <p:spPr bwMode="auto">
          <a:xfrm>
            <a:off x="1082040" y="3230880"/>
            <a:ext cx="3962400" cy="954107"/>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Paleocene to Miocene sedimentary rocks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4" name="TextBox 3"/>
          <p:cNvSpPr txBox="1"/>
          <p:nvPr/>
        </p:nvSpPr>
        <p:spPr>
          <a:xfrm rot="18207846">
            <a:off x="3352800" y="356616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5" name="TextBox 4"/>
          <p:cNvSpPr txBox="1"/>
          <p:nvPr/>
        </p:nvSpPr>
        <p:spPr>
          <a:xfrm rot="19270858">
            <a:off x="1693775" y="316739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6" name="TextBox 5"/>
          <p:cNvSpPr txBox="1"/>
          <p:nvPr/>
        </p:nvSpPr>
        <p:spPr>
          <a:xfrm rot="2943440">
            <a:off x="6570575" y="289307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7" name="TextBox 6"/>
          <p:cNvSpPr txBox="1"/>
          <p:nvPr/>
        </p:nvSpPr>
        <p:spPr>
          <a:xfrm rot="2943440">
            <a:off x="7411199" y="28016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8" name="TextBox 7"/>
          <p:cNvSpPr txBox="1"/>
          <p:nvPr/>
        </p:nvSpPr>
        <p:spPr>
          <a:xfrm rot="19220727">
            <a:off x="614160" y="28778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9" name="TextBox 8"/>
          <p:cNvSpPr txBox="1"/>
          <p:nvPr/>
        </p:nvSpPr>
        <p:spPr>
          <a:xfrm rot="3519843">
            <a:off x="5745480" y="344424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4" name="TextBox 3"/>
          <p:cNvSpPr txBox="1"/>
          <p:nvPr/>
        </p:nvSpPr>
        <p:spPr>
          <a:xfrm rot="18207846">
            <a:off x="3352800" y="356616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5" name="TextBox 4"/>
          <p:cNvSpPr txBox="1"/>
          <p:nvPr/>
        </p:nvSpPr>
        <p:spPr>
          <a:xfrm rot="19270858">
            <a:off x="1693775" y="316739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6" name="TextBox 5"/>
          <p:cNvSpPr txBox="1"/>
          <p:nvPr/>
        </p:nvSpPr>
        <p:spPr>
          <a:xfrm rot="2943440">
            <a:off x="6570575" y="289307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7" name="TextBox 6"/>
          <p:cNvSpPr txBox="1"/>
          <p:nvPr/>
        </p:nvSpPr>
        <p:spPr>
          <a:xfrm rot="2943440">
            <a:off x="7411199" y="28016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8" name="TextBox 7"/>
          <p:cNvSpPr txBox="1"/>
          <p:nvPr/>
        </p:nvSpPr>
        <p:spPr>
          <a:xfrm rot="19220727">
            <a:off x="614160" y="28778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9" name="TextBox 8"/>
          <p:cNvSpPr txBox="1"/>
          <p:nvPr/>
        </p:nvSpPr>
        <p:spPr>
          <a:xfrm rot="3519843">
            <a:off x="5745480" y="344424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10" name="Freeform 9"/>
          <p:cNvSpPr/>
          <p:nvPr/>
        </p:nvSpPr>
        <p:spPr bwMode="auto">
          <a:xfrm>
            <a:off x="4511040" y="2560320"/>
            <a:ext cx="2133600" cy="2834640"/>
          </a:xfrm>
          <a:custGeom>
            <a:avLst/>
            <a:gdLst>
              <a:gd name="connsiteX0" fmla="*/ 0 w 1828800"/>
              <a:gd name="connsiteY0" fmla="*/ 2834640 h 2834640"/>
              <a:gd name="connsiteX1" fmla="*/ 594360 w 1828800"/>
              <a:gd name="connsiteY1" fmla="*/ 1158240 h 2834640"/>
              <a:gd name="connsiteX2" fmla="*/ 1828800 w 1828800"/>
              <a:gd name="connsiteY2" fmla="*/ 0 h 2834640"/>
              <a:gd name="connsiteX3" fmla="*/ 1828800 w 18288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Lst>
            <a:ahLst/>
            <a:cxnLst>
              <a:cxn ang="0">
                <a:pos x="connsiteX0" y="connsiteY0"/>
              </a:cxn>
              <a:cxn ang="0">
                <a:pos x="connsiteX1" y="connsiteY1"/>
              </a:cxn>
              <a:cxn ang="0">
                <a:pos x="connsiteX2" y="connsiteY2"/>
              </a:cxn>
              <a:cxn ang="0">
                <a:pos x="connsiteX3" y="connsiteY3"/>
              </a:cxn>
            </a:cxnLst>
            <a:rect l="l" t="t" r="r" b="b"/>
            <a:pathLst>
              <a:path w="2133600" h="2834640">
                <a:moveTo>
                  <a:pt x="0" y="2834640"/>
                </a:moveTo>
                <a:cubicBezTo>
                  <a:pt x="373380" y="1988820"/>
                  <a:pt x="543560" y="1630680"/>
                  <a:pt x="899160" y="1158240"/>
                </a:cubicBezTo>
                <a:cubicBezTo>
                  <a:pt x="1254760" y="685800"/>
                  <a:pt x="2133600" y="0"/>
                  <a:pt x="2133600" y="0"/>
                </a:cubicBezTo>
                <a:lnTo>
                  <a:pt x="2133600" y="0"/>
                </a:lnTo>
              </a:path>
            </a:pathLst>
          </a:custGeom>
          <a:noFill/>
          <a:ln w="38100" cap="flat" cmpd="sng" algn="ctr">
            <a:solidFill>
              <a:srgbClr val="FF0000"/>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12" name="Straight Arrow Connector 11"/>
          <p:cNvCxnSpPr/>
          <p:nvPr/>
        </p:nvCxnSpPr>
        <p:spPr bwMode="auto">
          <a:xfrm>
            <a:off x="5059680" y="3627120"/>
            <a:ext cx="746760" cy="106680"/>
          </a:xfrm>
          <a:prstGeom prst="straightConnector1">
            <a:avLst/>
          </a:prstGeom>
          <a:solidFill>
            <a:schemeClr val="accent1"/>
          </a:solidFill>
          <a:ln w="38100" cap="flat" cmpd="sng" algn="ctr">
            <a:solidFill>
              <a:srgbClr val="FF0000"/>
            </a:solidFill>
            <a:prstDash val="solid"/>
            <a:round/>
            <a:headEnd type="arrow"/>
            <a:tailEnd type="arrow"/>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8514" name="Picture 2" descr="MESOZOIC"/>
          <p:cNvPicPr>
            <a:picLocks noChangeAspect="1" noChangeArrowheads="1"/>
          </p:cNvPicPr>
          <p:nvPr/>
        </p:nvPicPr>
        <p:blipFill>
          <a:blip r:embed="rId3"/>
          <a:srcRect/>
          <a:stretch>
            <a:fillRect/>
          </a:stretch>
        </p:blipFill>
        <p:spPr bwMode="auto">
          <a:xfrm>
            <a:off x="0" y="1679575"/>
            <a:ext cx="9144000" cy="3500438"/>
          </a:xfrm>
          <a:prstGeom prst="rect">
            <a:avLst/>
          </a:prstGeom>
          <a:noFill/>
        </p:spPr>
      </p:pic>
      <p:sp>
        <p:nvSpPr>
          <p:cNvPr id="448515" name="Text Box 3"/>
          <p:cNvSpPr txBox="1">
            <a:spLocks noChangeArrowheads="1"/>
          </p:cNvSpPr>
          <p:nvPr/>
        </p:nvSpPr>
        <p:spPr bwMode="auto">
          <a:xfrm>
            <a:off x="0" y="5562600"/>
            <a:ext cx="9144000" cy="519113"/>
          </a:xfrm>
          <a:prstGeom prst="rect">
            <a:avLst/>
          </a:prstGeom>
          <a:noFill/>
          <a:ln w="38100">
            <a:noFill/>
            <a:miter lim="800000"/>
            <a:headEnd/>
            <a:tailEnd/>
          </a:ln>
          <a:effectLst/>
        </p:spPr>
        <p:txBody>
          <a:bodyPr>
            <a:spAutoFit/>
          </a:bodyPr>
          <a:lstStyle/>
          <a:p>
            <a:pPr>
              <a:spcBef>
                <a:spcPct val="50000"/>
              </a:spcBef>
            </a:pPr>
            <a:r>
              <a:rPr lang="en-US">
                <a:solidFill>
                  <a:schemeClr val="tx1"/>
                </a:solidFill>
              </a:rPr>
              <a:t>Forearc basin sedimentation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p of santa cruz island"/>
          <p:cNvPicPr>
            <a:picLocks noChangeAspect="1" noChangeArrowheads="1"/>
          </p:cNvPicPr>
          <p:nvPr/>
        </p:nvPicPr>
        <p:blipFill>
          <a:blip r:embed="rId3"/>
          <a:srcRect/>
          <a:stretch>
            <a:fillRect/>
          </a:stretch>
        </p:blipFill>
        <p:spPr bwMode="auto">
          <a:xfrm>
            <a:off x="0" y="1981200"/>
            <a:ext cx="9144000" cy="3825875"/>
          </a:xfrm>
          <a:prstGeom prst="rect">
            <a:avLst/>
          </a:prstGeom>
          <a:noFill/>
        </p:spPr>
      </p:pic>
      <p:sp>
        <p:nvSpPr>
          <p:cNvPr id="20483" name="Text Box 3"/>
          <p:cNvSpPr txBox="1">
            <a:spLocks noChangeArrowheads="1"/>
          </p:cNvSpPr>
          <p:nvPr/>
        </p:nvSpPr>
        <p:spPr bwMode="auto">
          <a:xfrm>
            <a:off x="0" y="838200"/>
            <a:ext cx="9144000" cy="1006475"/>
          </a:xfrm>
          <a:prstGeom prst="rect">
            <a:avLst/>
          </a:prstGeom>
          <a:noFill/>
          <a:ln w="9525">
            <a:noFill/>
            <a:miter lim="800000"/>
            <a:headEnd/>
            <a:tailEnd/>
          </a:ln>
          <a:effectLst/>
        </p:spPr>
        <p:txBody>
          <a:bodyPr>
            <a:spAutoFit/>
          </a:bodyPr>
          <a:lstStyle/>
          <a:p>
            <a:pPr>
              <a:spcBef>
                <a:spcPct val="50000"/>
              </a:spcBef>
            </a:pPr>
            <a:r>
              <a:rPr lang="en-US" sz="6000" b="0"/>
              <a:t>SANTA CRUZ</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62" name="Picture 2" descr="eCenozo"/>
          <p:cNvPicPr>
            <a:picLocks noChangeAspect="1" noChangeArrowheads="1"/>
          </p:cNvPicPr>
          <p:nvPr/>
        </p:nvPicPr>
        <p:blipFill>
          <a:blip r:embed="rId3"/>
          <a:srcRect/>
          <a:stretch>
            <a:fillRect/>
          </a:stretch>
        </p:blipFill>
        <p:spPr bwMode="auto">
          <a:xfrm>
            <a:off x="0" y="1752600"/>
            <a:ext cx="9144000" cy="3052763"/>
          </a:xfrm>
          <a:prstGeom prst="rect">
            <a:avLst/>
          </a:prstGeom>
          <a:noFill/>
        </p:spPr>
      </p:pic>
      <p:sp>
        <p:nvSpPr>
          <p:cNvPr id="450563" name="Text Box 3"/>
          <p:cNvSpPr txBox="1">
            <a:spLocks noChangeArrowheads="1"/>
          </p:cNvSpPr>
          <p:nvPr/>
        </p:nvSpPr>
        <p:spPr bwMode="auto">
          <a:xfrm>
            <a:off x="883920" y="5212080"/>
            <a:ext cx="7376160" cy="954107"/>
          </a:xfrm>
          <a:prstGeom prst="rect">
            <a:avLst/>
          </a:prstGeom>
          <a:noFill/>
          <a:ln w="38100">
            <a:noFill/>
            <a:miter lim="800000"/>
            <a:headEnd/>
            <a:tailEnd/>
          </a:ln>
          <a:effectLst/>
        </p:spPr>
        <p:txBody>
          <a:bodyPr wrap="square">
            <a:spAutoFit/>
          </a:bodyPr>
          <a:lstStyle/>
          <a:p>
            <a:pPr>
              <a:spcBef>
                <a:spcPct val="50000"/>
              </a:spcBef>
            </a:pPr>
            <a:r>
              <a:rPr lang="en-US" dirty="0">
                <a:solidFill>
                  <a:schemeClr val="tx1"/>
                </a:solidFill>
              </a:rPr>
              <a:t>EPR approaches, forearc basin becomes </a:t>
            </a:r>
            <a:r>
              <a:rPr lang="en-US" dirty="0" smtClean="0">
                <a:solidFill>
                  <a:schemeClr val="tx1"/>
                </a:solidFill>
              </a:rPr>
              <a:t>shallower and more </a:t>
            </a:r>
            <a:r>
              <a:rPr lang="en-US" dirty="0">
                <a:solidFill>
                  <a:schemeClr val="tx1"/>
                </a:solidFill>
              </a:rPr>
              <a:t>terrestrial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
        <p:nvSpPr>
          <p:cNvPr id="5" name="Line 3"/>
          <p:cNvSpPr>
            <a:spLocks noChangeShapeType="1"/>
          </p:cNvSpPr>
          <p:nvPr/>
        </p:nvSpPr>
        <p:spPr bwMode="auto">
          <a:xfrm flipH="1">
            <a:off x="2590800" y="1447800"/>
            <a:ext cx="0" cy="1295400"/>
          </a:xfrm>
          <a:prstGeom prst="line">
            <a:avLst/>
          </a:prstGeom>
          <a:noFill/>
          <a:ln w="3810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6" name="Text Box 4"/>
          <p:cNvSpPr txBox="1">
            <a:spLocks noChangeArrowheads="1"/>
          </p:cNvSpPr>
          <p:nvPr/>
        </p:nvSpPr>
        <p:spPr bwMode="auto">
          <a:xfrm>
            <a:off x="0" y="914400"/>
            <a:ext cx="5105400" cy="457200"/>
          </a:xfrm>
          <a:prstGeom prst="rect">
            <a:avLst/>
          </a:prstGeom>
          <a:noFill/>
          <a:ln w="38100">
            <a:noFill/>
            <a:miter lim="800000"/>
            <a:headEnd/>
            <a:tailEnd/>
          </a:ln>
          <a:effectLst/>
        </p:spPr>
        <p:txBody>
          <a:bodyPr>
            <a:spAutoFit/>
          </a:bodyPr>
          <a:lstStyle/>
          <a:p>
            <a:pPr>
              <a:spcBef>
                <a:spcPct val="50000"/>
              </a:spcBef>
            </a:pPr>
            <a:r>
              <a:rPr lang="en-US" sz="2400" dirty="0" smtClean="0">
                <a:solidFill>
                  <a:srgbClr val="FF0000"/>
                </a:solidFill>
                <a:effectLst>
                  <a:outerShdw blurRad="38100" dist="38100" dir="2700000" algn="tl">
                    <a:srgbClr val="000000">
                      <a:alpha val="43137"/>
                    </a:srgbClr>
                  </a:outerShdw>
                </a:effectLst>
              </a:rPr>
              <a:t>Forearc basin sediments eroded</a:t>
            </a:r>
            <a:endParaRPr lang="en-US"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
        <p:nvSpPr>
          <p:cNvPr id="5" name="Line 3"/>
          <p:cNvSpPr>
            <a:spLocks noChangeShapeType="1"/>
          </p:cNvSpPr>
          <p:nvPr/>
        </p:nvSpPr>
        <p:spPr bwMode="auto">
          <a:xfrm flipH="1">
            <a:off x="2838450" y="1447800"/>
            <a:ext cx="0" cy="1295400"/>
          </a:xfrm>
          <a:prstGeom prst="line">
            <a:avLst/>
          </a:prstGeom>
          <a:noFill/>
          <a:ln w="3810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6" name="Text Box 4"/>
          <p:cNvSpPr txBox="1">
            <a:spLocks noChangeArrowheads="1"/>
          </p:cNvSpPr>
          <p:nvPr/>
        </p:nvSpPr>
        <p:spPr bwMode="auto">
          <a:xfrm>
            <a:off x="-57150" y="914400"/>
            <a:ext cx="5772150" cy="461665"/>
          </a:xfrm>
          <a:prstGeom prst="rect">
            <a:avLst/>
          </a:prstGeom>
          <a:noFill/>
          <a:ln w="38100">
            <a:noFill/>
            <a:miter lim="800000"/>
            <a:headEnd/>
            <a:tailEnd/>
          </a:ln>
          <a:effectLst/>
        </p:spPr>
        <p:txBody>
          <a:bodyPr wrap="square">
            <a:spAutoFit/>
          </a:bodyPr>
          <a:lstStyle/>
          <a:p>
            <a:pPr>
              <a:spcBef>
                <a:spcPct val="50000"/>
              </a:spcBef>
            </a:pPr>
            <a:r>
              <a:rPr lang="en-US" sz="2400" dirty="0" smtClean="0">
                <a:solidFill>
                  <a:srgbClr val="FF0000"/>
                </a:solidFill>
                <a:effectLst>
                  <a:outerShdw blurRad="38100" dist="38100" dir="2700000" algn="tl">
                    <a:srgbClr val="000000">
                      <a:alpha val="43137"/>
                    </a:srgbClr>
                  </a:outerShdw>
                </a:effectLst>
              </a:rPr>
              <a:t>Forearc basin sediments preserved</a:t>
            </a:r>
            <a:endParaRPr lang="en-US" sz="2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9" name="Text Box 3"/>
          <p:cNvSpPr txBox="1">
            <a:spLocks noChangeArrowheads="1"/>
          </p:cNvSpPr>
          <p:nvPr/>
        </p:nvSpPr>
        <p:spPr bwMode="auto">
          <a:xfrm>
            <a:off x="1266825" y="5295900"/>
            <a:ext cx="6610350" cy="954107"/>
          </a:xfrm>
          <a:prstGeom prst="rect">
            <a:avLst/>
          </a:prstGeom>
          <a:noFill/>
          <a:ln w="38100">
            <a:noFill/>
            <a:miter lim="800000"/>
            <a:headEnd/>
            <a:tailEnd/>
          </a:ln>
          <a:effectLst/>
        </p:spPr>
        <p:txBody>
          <a:bodyPr wrap="square">
            <a:spAutoFit/>
          </a:bodyPr>
          <a:lstStyle/>
          <a:p>
            <a:pPr>
              <a:spcBef>
                <a:spcPct val="50000"/>
              </a:spcBef>
            </a:pPr>
            <a:r>
              <a:rPr lang="en-US" dirty="0" smtClean="0">
                <a:solidFill>
                  <a:schemeClr val="tx1"/>
                </a:solidFill>
              </a:rPr>
              <a:t>Miocene San Onofre Breccia derived from uplifted mélange.  </a:t>
            </a:r>
            <a:endParaRPr lang="en-US" dirty="0">
              <a:solidFill>
                <a:schemeClr val="tx1"/>
              </a:solidFill>
            </a:endParaRPr>
          </a:p>
        </p:txBody>
      </p:sp>
      <p:pic>
        <p:nvPicPr>
          <p:cNvPr id="4"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
        <p:nvSpPr>
          <p:cNvPr id="5" name="Line 3"/>
          <p:cNvSpPr>
            <a:spLocks noChangeShapeType="1"/>
          </p:cNvSpPr>
          <p:nvPr/>
        </p:nvSpPr>
        <p:spPr bwMode="auto">
          <a:xfrm flipH="1">
            <a:off x="2590800" y="1447800"/>
            <a:ext cx="0" cy="1295400"/>
          </a:xfrm>
          <a:prstGeom prst="line">
            <a:avLst/>
          </a:prstGeom>
          <a:noFill/>
          <a:ln w="3810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6" name="Text Box 4"/>
          <p:cNvSpPr txBox="1">
            <a:spLocks noChangeArrowheads="1"/>
          </p:cNvSpPr>
          <p:nvPr/>
        </p:nvSpPr>
        <p:spPr bwMode="auto">
          <a:xfrm>
            <a:off x="0" y="914400"/>
            <a:ext cx="5105400" cy="457200"/>
          </a:xfrm>
          <a:prstGeom prst="rect">
            <a:avLst/>
          </a:prstGeom>
          <a:noFill/>
          <a:ln w="38100">
            <a:noFill/>
            <a:miter lim="800000"/>
            <a:headEnd/>
            <a:tailEnd/>
          </a:ln>
          <a:effectLst/>
        </p:spPr>
        <p:txBody>
          <a:bodyPr>
            <a:spAutoFit/>
          </a:bodyPr>
          <a:lstStyle/>
          <a:p>
            <a:pPr>
              <a:spcBef>
                <a:spcPct val="50000"/>
              </a:spcBef>
            </a:pPr>
            <a:r>
              <a:rPr lang="en-US" sz="2400" dirty="0">
                <a:solidFill>
                  <a:srgbClr val="FF0000"/>
                </a:solidFill>
                <a:effectLst>
                  <a:outerShdw blurRad="38100" dist="38100" dir="2700000" algn="tl">
                    <a:srgbClr val="000000">
                      <a:alpha val="43137"/>
                    </a:srgbClr>
                  </a:outerShdw>
                </a:effectLst>
              </a:rPr>
              <a:t>Source for San Onofre Breccia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4" name="TextBox 3"/>
          <p:cNvSpPr txBox="1"/>
          <p:nvPr/>
        </p:nvSpPr>
        <p:spPr>
          <a:xfrm rot="18207846">
            <a:off x="3352800" y="356616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5" name="TextBox 4"/>
          <p:cNvSpPr txBox="1"/>
          <p:nvPr/>
        </p:nvSpPr>
        <p:spPr>
          <a:xfrm rot="19270858">
            <a:off x="1693775" y="316739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6" name="TextBox 5"/>
          <p:cNvSpPr txBox="1"/>
          <p:nvPr/>
        </p:nvSpPr>
        <p:spPr>
          <a:xfrm rot="2943440">
            <a:off x="6570575" y="289307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7" name="TextBox 6"/>
          <p:cNvSpPr txBox="1"/>
          <p:nvPr/>
        </p:nvSpPr>
        <p:spPr>
          <a:xfrm rot="2943440">
            <a:off x="7411199" y="28016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8" name="TextBox 7"/>
          <p:cNvSpPr txBox="1"/>
          <p:nvPr/>
        </p:nvSpPr>
        <p:spPr>
          <a:xfrm rot="19220727">
            <a:off x="614160" y="28778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9" name="TextBox 8"/>
          <p:cNvSpPr txBox="1"/>
          <p:nvPr/>
        </p:nvSpPr>
        <p:spPr>
          <a:xfrm rot="3519843">
            <a:off x="5745480" y="344424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10" name="Freeform 9"/>
          <p:cNvSpPr/>
          <p:nvPr/>
        </p:nvSpPr>
        <p:spPr bwMode="auto">
          <a:xfrm>
            <a:off x="4511040" y="2560320"/>
            <a:ext cx="2133600" cy="2834640"/>
          </a:xfrm>
          <a:custGeom>
            <a:avLst/>
            <a:gdLst>
              <a:gd name="connsiteX0" fmla="*/ 0 w 1828800"/>
              <a:gd name="connsiteY0" fmla="*/ 2834640 h 2834640"/>
              <a:gd name="connsiteX1" fmla="*/ 594360 w 1828800"/>
              <a:gd name="connsiteY1" fmla="*/ 1158240 h 2834640"/>
              <a:gd name="connsiteX2" fmla="*/ 1828800 w 1828800"/>
              <a:gd name="connsiteY2" fmla="*/ 0 h 2834640"/>
              <a:gd name="connsiteX3" fmla="*/ 1828800 w 18288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Lst>
            <a:ahLst/>
            <a:cxnLst>
              <a:cxn ang="0">
                <a:pos x="connsiteX0" y="connsiteY0"/>
              </a:cxn>
              <a:cxn ang="0">
                <a:pos x="connsiteX1" y="connsiteY1"/>
              </a:cxn>
              <a:cxn ang="0">
                <a:pos x="connsiteX2" y="connsiteY2"/>
              </a:cxn>
              <a:cxn ang="0">
                <a:pos x="connsiteX3" y="connsiteY3"/>
              </a:cxn>
            </a:cxnLst>
            <a:rect l="l" t="t" r="r" b="b"/>
            <a:pathLst>
              <a:path w="2133600" h="2834640">
                <a:moveTo>
                  <a:pt x="0" y="2834640"/>
                </a:moveTo>
                <a:cubicBezTo>
                  <a:pt x="373380" y="1988820"/>
                  <a:pt x="543560" y="1630680"/>
                  <a:pt x="899160" y="1158240"/>
                </a:cubicBezTo>
                <a:cubicBezTo>
                  <a:pt x="1254760" y="685800"/>
                  <a:pt x="2133600" y="0"/>
                  <a:pt x="2133600" y="0"/>
                </a:cubicBezTo>
                <a:lnTo>
                  <a:pt x="2133600" y="0"/>
                </a:lnTo>
              </a:path>
            </a:pathLst>
          </a:custGeom>
          <a:noFill/>
          <a:ln w="38100" cap="flat" cmpd="sng" algn="ctr">
            <a:solidFill>
              <a:srgbClr val="FF0000"/>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12" name="Straight Arrow Connector 11"/>
          <p:cNvCxnSpPr/>
          <p:nvPr/>
        </p:nvCxnSpPr>
        <p:spPr bwMode="auto">
          <a:xfrm>
            <a:off x="5059680" y="3627120"/>
            <a:ext cx="746760" cy="10668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11" name="TextBox 10"/>
          <p:cNvSpPr txBox="1"/>
          <p:nvPr/>
        </p:nvSpPr>
        <p:spPr>
          <a:xfrm>
            <a:off x="4572000" y="1219200"/>
            <a:ext cx="3524250" cy="52322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San Onofre Breccia</a:t>
            </a:r>
            <a:endParaRPr lang="en-US" dirty="0">
              <a:solidFill>
                <a:srgbClr val="FFFF00"/>
              </a:solidFill>
              <a:effectLst>
                <a:outerShdw blurRad="38100" dist="38100" dir="2700000" algn="tl">
                  <a:srgbClr val="000000">
                    <a:alpha val="43137"/>
                  </a:srgbClr>
                </a:outerShdw>
              </a:effectLst>
            </a:endParaRPr>
          </a:p>
        </p:txBody>
      </p:sp>
      <p:cxnSp>
        <p:nvCxnSpPr>
          <p:cNvPr id="14" name="Straight Arrow Connector 13"/>
          <p:cNvCxnSpPr/>
          <p:nvPr/>
        </p:nvCxnSpPr>
        <p:spPr bwMode="auto">
          <a:xfrm rot="10800000" flipV="1">
            <a:off x="3200400" y="1733550"/>
            <a:ext cx="2438400" cy="110490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rot="16200000" flipH="1">
            <a:off x="6755929" y="1778470"/>
            <a:ext cx="1520175" cy="1392233"/>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7" name="TextBox 6"/>
          <p:cNvSpPr txBox="1"/>
          <p:nvPr/>
        </p:nvSpPr>
        <p:spPr>
          <a:xfrm rot="2943440">
            <a:off x="7411199" y="28016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8" name="TextBox 7"/>
          <p:cNvSpPr txBox="1"/>
          <p:nvPr/>
        </p:nvSpPr>
        <p:spPr>
          <a:xfrm rot="19220727">
            <a:off x="614160" y="28778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10" name="Freeform 9"/>
          <p:cNvSpPr/>
          <p:nvPr/>
        </p:nvSpPr>
        <p:spPr bwMode="auto">
          <a:xfrm>
            <a:off x="4511040" y="2560320"/>
            <a:ext cx="2133600" cy="2834640"/>
          </a:xfrm>
          <a:custGeom>
            <a:avLst/>
            <a:gdLst>
              <a:gd name="connsiteX0" fmla="*/ 0 w 1828800"/>
              <a:gd name="connsiteY0" fmla="*/ 2834640 h 2834640"/>
              <a:gd name="connsiteX1" fmla="*/ 594360 w 1828800"/>
              <a:gd name="connsiteY1" fmla="*/ 1158240 h 2834640"/>
              <a:gd name="connsiteX2" fmla="*/ 1828800 w 1828800"/>
              <a:gd name="connsiteY2" fmla="*/ 0 h 2834640"/>
              <a:gd name="connsiteX3" fmla="*/ 1828800 w 18288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Lst>
            <a:ahLst/>
            <a:cxnLst>
              <a:cxn ang="0">
                <a:pos x="connsiteX0" y="connsiteY0"/>
              </a:cxn>
              <a:cxn ang="0">
                <a:pos x="connsiteX1" y="connsiteY1"/>
              </a:cxn>
              <a:cxn ang="0">
                <a:pos x="connsiteX2" y="connsiteY2"/>
              </a:cxn>
              <a:cxn ang="0">
                <a:pos x="connsiteX3" y="connsiteY3"/>
              </a:cxn>
            </a:cxnLst>
            <a:rect l="l" t="t" r="r" b="b"/>
            <a:pathLst>
              <a:path w="2133600" h="2834640">
                <a:moveTo>
                  <a:pt x="0" y="2834640"/>
                </a:moveTo>
                <a:cubicBezTo>
                  <a:pt x="373380" y="1988820"/>
                  <a:pt x="543560" y="1630680"/>
                  <a:pt x="899160" y="1158240"/>
                </a:cubicBezTo>
                <a:cubicBezTo>
                  <a:pt x="1254760" y="685800"/>
                  <a:pt x="2133600" y="0"/>
                  <a:pt x="2133600" y="0"/>
                </a:cubicBezTo>
                <a:lnTo>
                  <a:pt x="2133600" y="0"/>
                </a:lnTo>
              </a:path>
            </a:pathLst>
          </a:custGeom>
          <a:noFill/>
          <a:ln w="38100" cap="flat" cmpd="sng" algn="ctr">
            <a:solidFill>
              <a:srgbClr val="FF0000"/>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12" name="Straight Arrow Connector 11"/>
          <p:cNvCxnSpPr/>
          <p:nvPr/>
        </p:nvCxnSpPr>
        <p:spPr bwMode="auto">
          <a:xfrm>
            <a:off x="5059680" y="3627120"/>
            <a:ext cx="746760" cy="10668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11" name="TextBox 10"/>
          <p:cNvSpPr txBox="1"/>
          <p:nvPr/>
        </p:nvSpPr>
        <p:spPr>
          <a:xfrm>
            <a:off x="4572000" y="1219200"/>
            <a:ext cx="3524250" cy="52322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San Onofre Breccia</a:t>
            </a:r>
            <a:endParaRPr lang="en-US" dirty="0">
              <a:solidFill>
                <a:srgbClr val="FFFF00"/>
              </a:solidFill>
              <a:effectLst>
                <a:outerShdw blurRad="38100" dist="38100" dir="2700000" algn="tl">
                  <a:srgbClr val="000000">
                    <a:alpha val="43137"/>
                  </a:srgbClr>
                </a:outerShdw>
              </a:effectLst>
            </a:endParaRPr>
          </a:p>
        </p:txBody>
      </p:sp>
      <p:cxnSp>
        <p:nvCxnSpPr>
          <p:cNvPr id="14" name="Straight Arrow Connector 13"/>
          <p:cNvCxnSpPr/>
          <p:nvPr/>
        </p:nvCxnSpPr>
        <p:spPr bwMode="auto">
          <a:xfrm rot="10800000" flipV="1">
            <a:off x="3200400" y="1733550"/>
            <a:ext cx="2438400" cy="110490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rot="16200000" flipH="1">
            <a:off x="6755929" y="1778470"/>
            <a:ext cx="1520175" cy="1392233"/>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17" name="Freeform 16"/>
          <p:cNvSpPr/>
          <p:nvPr/>
        </p:nvSpPr>
        <p:spPr bwMode="auto">
          <a:xfrm>
            <a:off x="513443" y="2376714"/>
            <a:ext cx="8024586" cy="3568701"/>
          </a:xfrm>
          <a:custGeom>
            <a:avLst/>
            <a:gdLst>
              <a:gd name="connsiteX0" fmla="*/ 52614 w 8024586"/>
              <a:gd name="connsiteY0" fmla="*/ 3392715 h 3568701"/>
              <a:gd name="connsiteX1" fmla="*/ 270328 w 8024586"/>
              <a:gd name="connsiteY1" fmla="*/ 2402115 h 3568701"/>
              <a:gd name="connsiteX2" fmla="*/ 183243 w 8024586"/>
              <a:gd name="connsiteY2" fmla="*/ 2217057 h 3568701"/>
              <a:gd name="connsiteX3" fmla="*/ 215900 w 8024586"/>
              <a:gd name="connsiteY3" fmla="*/ 1944915 h 3568701"/>
              <a:gd name="connsiteX4" fmla="*/ 716643 w 8024586"/>
              <a:gd name="connsiteY4" fmla="*/ 1498600 h 3568701"/>
              <a:gd name="connsiteX5" fmla="*/ 901700 w 8024586"/>
              <a:gd name="connsiteY5" fmla="*/ 1455057 h 3568701"/>
              <a:gd name="connsiteX6" fmla="*/ 1032328 w 8024586"/>
              <a:gd name="connsiteY6" fmla="*/ 1226457 h 3568701"/>
              <a:gd name="connsiteX7" fmla="*/ 1641928 w 8024586"/>
              <a:gd name="connsiteY7" fmla="*/ 682172 h 3568701"/>
              <a:gd name="connsiteX8" fmla="*/ 2088243 w 8024586"/>
              <a:gd name="connsiteY8" fmla="*/ 714829 h 3568701"/>
              <a:gd name="connsiteX9" fmla="*/ 2207986 w 8024586"/>
              <a:gd name="connsiteY9" fmla="*/ 693057 h 3568701"/>
              <a:gd name="connsiteX10" fmla="*/ 2458357 w 8024586"/>
              <a:gd name="connsiteY10" fmla="*/ 529772 h 3568701"/>
              <a:gd name="connsiteX11" fmla="*/ 2632528 w 8024586"/>
              <a:gd name="connsiteY11" fmla="*/ 562429 h 3568701"/>
              <a:gd name="connsiteX12" fmla="*/ 2806700 w 8024586"/>
              <a:gd name="connsiteY12" fmla="*/ 562429 h 3568701"/>
              <a:gd name="connsiteX13" fmla="*/ 3100614 w 8024586"/>
              <a:gd name="connsiteY13" fmla="*/ 540657 h 3568701"/>
              <a:gd name="connsiteX14" fmla="*/ 3448957 w 8024586"/>
              <a:gd name="connsiteY14" fmla="*/ 366486 h 3568701"/>
              <a:gd name="connsiteX15" fmla="*/ 3786414 w 8024586"/>
              <a:gd name="connsiteY15" fmla="*/ 410029 h 3568701"/>
              <a:gd name="connsiteX16" fmla="*/ 3949700 w 8024586"/>
              <a:gd name="connsiteY16" fmla="*/ 301172 h 3568701"/>
              <a:gd name="connsiteX17" fmla="*/ 4189186 w 8024586"/>
              <a:gd name="connsiteY17" fmla="*/ 322943 h 3568701"/>
              <a:gd name="connsiteX18" fmla="*/ 4363357 w 8024586"/>
              <a:gd name="connsiteY18" fmla="*/ 235857 h 3568701"/>
              <a:gd name="connsiteX19" fmla="*/ 4493986 w 8024586"/>
              <a:gd name="connsiteY19" fmla="*/ 224972 h 3568701"/>
              <a:gd name="connsiteX20" fmla="*/ 4635500 w 8024586"/>
              <a:gd name="connsiteY20" fmla="*/ 137886 h 3568701"/>
              <a:gd name="connsiteX21" fmla="*/ 4766128 w 8024586"/>
              <a:gd name="connsiteY21" fmla="*/ 137886 h 3568701"/>
              <a:gd name="connsiteX22" fmla="*/ 4842328 w 8024586"/>
              <a:gd name="connsiteY22" fmla="*/ 94343 h 3568701"/>
              <a:gd name="connsiteX23" fmla="*/ 5190671 w 8024586"/>
              <a:gd name="connsiteY23" fmla="*/ 137886 h 3568701"/>
              <a:gd name="connsiteX24" fmla="*/ 5375728 w 8024586"/>
              <a:gd name="connsiteY24" fmla="*/ 7257 h 3568701"/>
              <a:gd name="connsiteX25" fmla="*/ 5876471 w 8024586"/>
              <a:gd name="connsiteY25" fmla="*/ 94343 h 3568701"/>
              <a:gd name="connsiteX26" fmla="*/ 6888843 w 8024586"/>
              <a:gd name="connsiteY26" fmla="*/ 257629 h 3568701"/>
              <a:gd name="connsiteX27" fmla="*/ 7030357 w 8024586"/>
              <a:gd name="connsiteY27" fmla="*/ 377372 h 3568701"/>
              <a:gd name="connsiteX28" fmla="*/ 7215414 w 8024586"/>
              <a:gd name="connsiteY28" fmla="*/ 660400 h 3568701"/>
              <a:gd name="connsiteX29" fmla="*/ 7639957 w 8024586"/>
              <a:gd name="connsiteY29" fmla="*/ 878115 h 3568701"/>
              <a:gd name="connsiteX30" fmla="*/ 7781471 w 8024586"/>
              <a:gd name="connsiteY30" fmla="*/ 1041400 h 3568701"/>
              <a:gd name="connsiteX31" fmla="*/ 7966528 w 8024586"/>
              <a:gd name="connsiteY31" fmla="*/ 1215572 h 3568701"/>
              <a:gd name="connsiteX32" fmla="*/ 7781471 w 8024586"/>
              <a:gd name="connsiteY32" fmla="*/ 1378857 h 3568701"/>
              <a:gd name="connsiteX33" fmla="*/ 7705271 w 8024586"/>
              <a:gd name="connsiteY33" fmla="*/ 1476829 h 3568701"/>
              <a:gd name="connsiteX34" fmla="*/ 7988300 w 8024586"/>
              <a:gd name="connsiteY34" fmla="*/ 1727200 h 3568701"/>
              <a:gd name="connsiteX35" fmla="*/ 7922986 w 8024586"/>
              <a:gd name="connsiteY35" fmla="*/ 1792515 h 3568701"/>
              <a:gd name="connsiteX36" fmla="*/ 7541986 w 8024586"/>
              <a:gd name="connsiteY36" fmla="*/ 1836057 h 3568701"/>
              <a:gd name="connsiteX37" fmla="*/ 7269843 w 8024586"/>
              <a:gd name="connsiteY37" fmla="*/ 2010229 h 3568701"/>
              <a:gd name="connsiteX38" fmla="*/ 7226300 w 8024586"/>
              <a:gd name="connsiteY38" fmla="*/ 2206172 h 3568701"/>
              <a:gd name="connsiteX39" fmla="*/ 6834414 w 8024586"/>
              <a:gd name="connsiteY39" fmla="*/ 2315029 h 3568701"/>
              <a:gd name="connsiteX40" fmla="*/ 6954157 w 8024586"/>
              <a:gd name="connsiteY40" fmla="*/ 2456543 h 3568701"/>
              <a:gd name="connsiteX41" fmla="*/ 6888843 w 8024586"/>
              <a:gd name="connsiteY41" fmla="*/ 2532743 h 3568701"/>
              <a:gd name="connsiteX42" fmla="*/ 6671128 w 8024586"/>
              <a:gd name="connsiteY42" fmla="*/ 2663372 h 3568701"/>
              <a:gd name="connsiteX43" fmla="*/ 6213928 w 8024586"/>
              <a:gd name="connsiteY43" fmla="*/ 2924629 h 3568701"/>
              <a:gd name="connsiteX44" fmla="*/ 6246586 w 8024586"/>
              <a:gd name="connsiteY44" fmla="*/ 3251200 h 3568701"/>
              <a:gd name="connsiteX45" fmla="*/ 5963557 w 8024586"/>
              <a:gd name="connsiteY45" fmla="*/ 3370943 h 3568701"/>
              <a:gd name="connsiteX46" fmla="*/ 5734957 w 8024586"/>
              <a:gd name="connsiteY46" fmla="*/ 3447143 h 3568701"/>
              <a:gd name="connsiteX47" fmla="*/ 5539014 w 8024586"/>
              <a:gd name="connsiteY47" fmla="*/ 3229429 h 3568701"/>
              <a:gd name="connsiteX48" fmla="*/ 5419271 w 8024586"/>
              <a:gd name="connsiteY48" fmla="*/ 3142343 h 3568701"/>
              <a:gd name="connsiteX49" fmla="*/ 4700814 w 8024586"/>
              <a:gd name="connsiteY49" fmla="*/ 3131457 h 3568701"/>
              <a:gd name="connsiteX50" fmla="*/ 4526643 w 8024586"/>
              <a:gd name="connsiteY50" fmla="*/ 3066143 h 3568701"/>
              <a:gd name="connsiteX51" fmla="*/ 4134757 w 8024586"/>
              <a:gd name="connsiteY51" fmla="*/ 3142343 h 3568701"/>
              <a:gd name="connsiteX52" fmla="*/ 3742871 w 8024586"/>
              <a:gd name="connsiteY52" fmla="*/ 3153229 h 3568701"/>
              <a:gd name="connsiteX53" fmla="*/ 3634014 w 8024586"/>
              <a:gd name="connsiteY53" fmla="*/ 3196772 h 3568701"/>
              <a:gd name="connsiteX54" fmla="*/ 3644900 w 8024586"/>
              <a:gd name="connsiteY54" fmla="*/ 3262086 h 3568701"/>
              <a:gd name="connsiteX55" fmla="*/ 3470728 w 8024586"/>
              <a:gd name="connsiteY55" fmla="*/ 3305629 h 3568701"/>
              <a:gd name="connsiteX56" fmla="*/ 3307443 w 8024586"/>
              <a:gd name="connsiteY56" fmla="*/ 3272972 h 3568701"/>
              <a:gd name="connsiteX57" fmla="*/ 3198586 w 8024586"/>
              <a:gd name="connsiteY57" fmla="*/ 3349172 h 3568701"/>
              <a:gd name="connsiteX58" fmla="*/ 3057071 w 8024586"/>
              <a:gd name="connsiteY58" fmla="*/ 3349172 h 3568701"/>
              <a:gd name="connsiteX59" fmla="*/ 3013528 w 8024586"/>
              <a:gd name="connsiteY59" fmla="*/ 3436257 h 3568701"/>
              <a:gd name="connsiteX60" fmla="*/ 2926443 w 8024586"/>
              <a:gd name="connsiteY60" fmla="*/ 3447143 h 3568701"/>
              <a:gd name="connsiteX61" fmla="*/ 2763157 w 8024586"/>
              <a:gd name="connsiteY61" fmla="*/ 3436257 h 3568701"/>
              <a:gd name="connsiteX62" fmla="*/ 2665186 w 8024586"/>
              <a:gd name="connsiteY62" fmla="*/ 3370943 h 3568701"/>
              <a:gd name="connsiteX63" fmla="*/ 2501900 w 8024586"/>
              <a:gd name="connsiteY63" fmla="*/ 3272972 h 3568701"/>
              <a:gd name="connsiteX64" fmla="*/ 2327728 w 8024586"/>
              <a:gd name="connsiteY64" fmla="*/ 3272972 h 3568701"/>
              <a:gd name="connsiteX65" fmla="*/ 1826986 w 8024586"/>
              <a:gd name="connsiteY65" fmla="*/ 3316515 h 3568701"/>
              <a:gd name="connsiteX66" fmla="*/ 1685471 w 8024586"/>
              <a:gd name="connsiteY66" fmla="*/ 3316515 h 3568701"/>
              <a:gd name="connsiteX67" fmla="*/ 1304471 w 8024586"/>
              <a:gd name="connsiteY67" fmla="*/ 3294743 h 3568701"/>
              <a:gd name="connsiteX68" fmla="*/ 814614 w 8024586"/>
              <a:gd name="connsiteY68" fmla="*/ 3403600 h 3568701"/>
              <a:gd name="connsiteX69" fmla="*/ 292100 w 8024586"/>
              <a:gd name="connsiteY69" fmla="*/ 3425372 h 3568701"/>
              <a:gd name="connsiteX70" fmla="*/ 107043 w 8024586"/>
              <a:gd name="connsiteY70" fmla="*/ 3458029 h 3568701"/>
              <a:gd name="connsiteX71" fmla="*/ 9071 w 8024586"/>
              <a:gd name="connsiteY71" fmla="*/ 3458029 h 3568701"/>
              <a:gd name="connsiteX72" fmla="*/ 52614 w 8024586"/>
              <a:gd name="connsiteY72" fmla="*/ 3392715 h 356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024586" h="3568701">
                <a:moveTo>
                  <a:pt x="52614" y="3392715"/>
                </a:moveTo>
                <a:cubicBezTo>
                  <a:pt x="96157" y="3216729"/>
                  <a:pt x="248557" y="2598058"/>
                  <a:pt x="270328" y="2402115"/>
                </a:cubicBezTo>
                <a:cubicBezTo>
                  <a:pt x="292099" y="2206172"/>
                  <a:pt x="192314" y="2293257"/>
                  <a:pt x="183243" y="2217057"/>
                </a:cubicBezTo>
                <a:cubicBezTo>
                  <a:pt x="174172" y="2140857"/>
                  <a:pt x="127000" y="2064658"/>
                  <a:pt x="215900" y="1944915"/>
                </a:cubicBezTo>
                <a:cubicBezTo>
                  <a:pt x="304800" y="1825172"/>
                  <a:pt x="602343" y="1580243"/>
                  <a:pt x="716643" y="1498600"/>
                </a:cubicBezTo>
                <a:cubicBezTo>
                  <a:pt x="830943" y="1416957"/>
                  <a:pt x="849086" y="1500414"/>
                  <a:pt x="901700" y="1455057"/>
                </a:cubicBezTo>
                <a:cubicBezTo>
                  <a:pt x="954314" y="1409700"/>
                  <a:pt x="908957" y="1355271"/>
                  <a:pt x="1032328" y="1226457"/>
                </a:cubicBezTo>
                <a:cubicBezTo>
                  <a:pt x="1155699" y="1097643"/>
                  <a:pt x="1465942" y="767443"/>
                  <a:pt x="1641928" y="682172"/>
                </a:cubicBezTo>
                <a:cubicBezTo>
                  <a:pt x="1817914" y="596901"/>
                  <a:pt x="1993900" y="713015"/>
                  <a:pt x="2088243" y="714829"/>
                </a:cubicBezTo>
                <a:cubicBezTo>
                  <a:pt x="2182586" y="716643"/>
                  <a:pt x="2146300" y="723900"/>
                  <a:pt x="2207986" y="693057"/>
                </a:cubicBezTo>
                <a:cubicBezTo>
                  <a:pt x="2269672" y="662214"/>
                  <a:pt x="2387600" y="551543"/>
                  <a:pt x="2458357" y="529772"/>
                </a:cubicBezTo>
                <a:cubicBezTo>
                  <a:pt x="2529114" y="508001"/>
                  <a:pt x="2574471" y="556986"/>
                  <a:pt x="2632528" y="562429"/>
                </a:cubicBezTo>
                <a:cubicBezTo>
                  <a:pt x="2690585" y="567872"/>
                  <a:pt x="2728686" y="566058"/>
                  <a:pt x="2806700" y="562429"/>
                </a:cubicBezTo>
                <a:cubicBezTo>
                  <a:pt x="2884714" y="558800"/>
                  <a:pt x="2993571" y="573314"/>
                  <a:pt x="3100614" y="540657"/>
                </a:cubicBezTo>
                <a:cubicBezTo>
                  <a:pt x="3207657" y="508000"/>
                  <a:pt x="3334657" y="388257"/>
                  <a:pt x="3448957" y="366486"/>
                </a:cubicBezTo>
                <a:cubicBezTo>
                  <a:pt x="3563257" y="344715"/>
                  <a:pt x="3702957" y="420915"/>
                  <a:pt x="3786414" y="410029"/>
                </a:cubicBezTo>
                <a:cubicBezTo>
                  <a:pt x="3869871" y="399143"/>
                  <a:pt x="3882571" y="315686"/>
                  <a:pt x="3949700" y="301172"/>
                </a:cubicBezTo>
                <a:cubicBezTo>
                  <a:pt x="4016829" y="286658"/>
                  <a:pt x="4120243" y="333829"/>
                  <a:pt x="4189186" y="322943"/>
                </a:cubicBezTo>
                <a:cubicBezTo>
                  <a:pt x="4258129" y="312057"/>
                  <a:pt x="4312557" y="252186"/>
                  <a:pt x="4363357" y="235857"/>
                </a:cubicBezTo>
                <a:cubicBezTo>
                  <a:pt x="4414157" y="219529"/>
                  <a:pt x="4448629" y="241300"/>
                  <a:pt x="4493986" y="224972"/>
                </a:cubicBezTo>
                <a:cubicBezTo>
                  <a:pt x="4539343" y="208644"/>
                  <a:pt x="4590143" y="152400"/>
                  <a:pt x="4635500" y="137886"/>
                </a:cubicBezTo>
                <a:cubicBezTo>
                  <a:pt x="4680857" y="123372"/>
                  <a:pt x="4731657" y="145143"/>
                  <a:pt x="4766128" y="137886"/>
                </a:cubicBezTo>
                <a:cubicBezTo>
                  <a:pt x="4800599" y="130629"/>
                  <a:pt x="4771571" y="94343"/>
                  <a:pt x="4842328" y="94343"/>
                </a:cubicBezTo>
                <a:cubicBezTo>
                  <a:pt x="4913085" y="94343"/>
                  <a:pt x="5101771" y="152400"/>
                  <a:pt x="5190671" y="137886"/>
                </a:cubicBezTo>
                <a:cubicBezTo>
                  <a:pt x="5279571" y="123372"/>
                  <a:pt x="5261428" y="14514"/>
                  <a:pt x="5375728" y="7257"/>
                </a:cubicBezTo>
                <a:cubicBezTo>
                  <a:pt x="5490028" y="0"/>
                  <a:pt x="5876471" y="94343"/>
                  <a:pt x="5876471" y="94343"/>
                </a:cubicBezTo>
                <a:cubicBezTo>
                  <a:pt x="6128657" y="136072"/>
                  <a:pt x="6696529" y="210458"/>
                  <a:pt x="6888843" y="257629"/>
                </a:cubicBezTo>
                <a:cubicBezTo>
                  <a:pt x="7081157" y="304800"/>
                  <a:pt x="6975929" y="310244"/>
                  <a:pt x="7030357" y="377372"/>
                </a:cubicBezTo>
                <a:cubicBezTo>
                  <a:pt x="7084785" y="444500"/>
                  <a:pt x="7113814" y="576943"/>
                  <a:pt x="7215414" y="660400"/>
                </a:cubicBezTo>
                <a:cubicBezTo>
                  <a:pt x="7317014" y="743857"/>
                  <a:pt x="7545614" y="814615"/>
                  <a:pt x="7639957" y="878115"/>
                </a:cubicBezTo>
                <a:cubicBezTo>
                  <a:pt x="7734300" y="941615"/>
                  <a:pt x="7727043" y="985157"/>
                  <a:pt x="7781471" y="1041400"/>
                </a:cubicBezTo>
                <a:cubicBezTo>
                  <a:pt x="7835900" y="1097643"/>
                  <a:pt x="7966528" y="1159329"/>
                  <a:pt x="7966528" y="1215572"/>
                </a:cubicBezTo>
                <a:cubicBezTo>
                  <a:pt x="7966528" y="1271815"/>
                  <a:pt x="7825014" y="1335314"/>
                  <a:pt x="7781471" y="1378857"/>
                </a:cubicBezTo>
                <a:cubicBezTo>
                  <a:pt x="7737928" y="1422400"/>
                  <a:pt x="7670800" y="1418772"/>
                  <a:pt x="7705271" y="1476829"/>
                </a:cubicBezTo>
                <a:cubicBezTo>
                  <a:pt x="7739742" y="1534886"/>
                  <a:pt x="7952014" y="1674586"/>
                  <a:pt x="7988300" y="1727200"/>
                </a:cubicBezTo>
                <a:cubicBezTo>
                  <a:pt x="8024586" y="1779814"/>
                  <a:pt x="7997372" y="1774372"/>
                  <a:pt x="7922986" y="1792515"/>
                </a:cubicBezTo>
                <a:cubicBezTo>
                  <a:pt x="7848600" y="1810658"/>
                  <a:pt x="7650843" y="1799771"/>
                  <a:pt x="7541986" y="1836057"/>
                </a:cubicBezTo>
                <a:cubicBezTo>
                  <a:pt x="7433129" y="1872343"/>
                  <a:pt x="7322457" y="1948543"/>
                  <a:pt x="7269843" y="2010229"/>
                </a:cubicBezTo>
                <a:cubicBezTo>
                  <a:pt x="7217229" y="2071915"/>
                  <a:pt x="7298872" y="2155372"/>
                  <a:pt x="7226300" y="2206172"/>
                </a:cubicBezTo>
                <a:cubicBezTo>
                  <a:pt x="7153729" y="2256972"/>
                  <a:pt x="6879771" y="2273300"/>
                  <a:pt x="6834414" y="2315029"/>
                </a:cubicBezTo>
                <a:cubicBezTo>
                  <a:pt x="6789057" y="2356758"/>
                  <a:pt x="6945086" y="2420257"/>
                  <a:pt x="6954157" y="2456543"/>
                </a:cubicBezTo>
                <a:cubicBezTo>
                  <a:pt x="6963228" y="2492829"/>
                  <a:pt x="6936015" y="2498272"/>
                  <a:pt x="6888843" y="2532743"/>
                </a:cubicBezTo>
                <a:cubicBezTo>
                  <a:pt x="6841672" y="2567215"/>
                  <a:pt x="6671128" y="2663372"/>
                  <a:pt x="6671128" y="2663372"/>
                </a:cubicBezTo>
                <a:cubicBezTo>
                  <a:pt x="6558642" y="2728686"/>
                  <a:pt x="6284685" y="2826658"/>
                  <a:pt x="6213928" y="2924629"/>
                </a:cubicBezTo>
                <a:cubicBezTo>
                  <a:pt x="6143171" y="3022600"/>
                  <a:pt x="6288315" y="3176814"/>
                  <a:pt x="6246586" y="3251200"/>
                </a:cubicBezTo>
                <a:cubicBezTo>
                  <a:pt x="6204858" y="3325586"/>
                  <a:pt x="6048828" y="3338286"/>
                  <a:pt x="5963557" y="3370943"/>
                </a:cubicBezTo>
                <a:cubicBezTo>
                  <a:pt x="5878286" y="3403600"/>
                  <a:pt x="5805714" y="3470729"/>
                  <a:pt x="5734957" y="3447143"/>
                </a:cubicBezTo>
                <a:cubicBezTo>
                  <a:pt x="5664200" y="3423557"/>
                  <a:pt x="5591628" y="3280229"/>
                  <a:pt x="5539014" y="3229429"/>
                </a:cubicBezTo>
                <a:cubicBezTo>
                  <a:pt x="5486400" y="3178629"/>
                  <a:pt x="5558971" y="3158672"/>
                  <a:pt x="5419271" y="3142343"/>
                </a:cubicBezTo>
                <a:cubicBezTo>
                  <a:pt x="5279571" y="3126014"/>
                  <a:pt x="4849585" y="3144157"/>
                  <a:pt x="4700814" y="3131457"/>
                </a:cubicBezTo>
                <a:cubicBezTo>
                  <a:pt x="4552043" y="3118757"/>
                  <a:pt x="4620986" y="3064329"/>
                  <a:pt x="4526643" y="3066143"/>
                </a:cubicBezTo>
                <a:cubicBezTo>
                  <a:pt x="4432300" y="3067957"/>
                  <a:pt x="4265386" y="3127829"/>
                  <a:pt x="4134757" y="3142343"/>
                </a:cubicBezTo>
                <a:cubicBezTo>
                  <a:pt x="4004128" y="3156857"/>
                  <a:pt x="3826328" y="3144158"/>
                  <a:pt x="3742871" y="3153229"/>
                </a:cubicBezTo>
                <a:cubicBezTo>
                  <a:pt x="3659414" y="3162301"/>
                  <a:pt x="3650342" y="3178629"/>
                  <a:pt x="3634014" y="3196772"/>
                </a:cubicBezTo>
                <a:cubicBezTo>
                  <a:pt x="3617686" y="3214915"/>
                  <a:pt x="3672114" y="3243943"/>
                  <a:pt x="3644900" y="3262086"/>
                </a:cubicBezTo>
                <a:cubicBezTo>
                  <a:pt x="3617686" y="3280229"/>
                  <a:pt x="3526971" y="3303815"/>
                  <a:pt x="3470728" y="3305629"/>
                </a:cubicBezTo>
                <a:cubicBezTo>
                  <a:pt x="3414485" y="3307443"/>
                  <a:pt x="3352800" y="3265715"/>
                  <a:pt x="3307443" y="3272972"/>
                </a:cubicBezTo>
                <a:cubicBezTo>
                  <a:pt x="3262086" y="3280229"/>
                  <a:pt x="3240315" y="3336472"/>
                  <a:pt x="3198586" y="3349172"/>
                </a:cubicBezTo>
                <a:cubicBezTo>
                  <a:pt x="3156857" y="3361872"/>
                  <a:pt x="3087914" y="3334658"/>
                  <a:pt x="3057071" y="3349172"/>
                </a:cubicBezTo>
                <a:cubicBezTo>
                  <a:pt x="3026228" y="3363686"/>
                  <a:pt x="3035299" y="3419929"/>
                  <a:pt x="3013528" y="3436257"/>
                </a:cubicBezTo>
                <a:cubicBezTo>
                  <a:pt x="2991757" y="3452585"/>
                  <a:pt x="2968171" y="3447143"/>
                  <a:pt x="2926443" y="3447143"/>
                </a:cubicBezTo>
                <a:cubicBezTo>
                  <a:pt x="2884715" y="3447143"/>
                  <a:pt x="2806700" y="3448957"/>
                  <a:pt x="2763157" y="3436257"/>
                </a:cubicBezTo>
                <a:cubicBezTo>
                  <a:pt x="2719614" y="3423557"/>
                  <a:pt x="2708729" y="3398157"/>
                  <a:pt x="2665186" y="3370943"/>
                </a:cubicBezTo>
                <a:cubicBezTo>
                  <a:pt x="2621643" y="3343729"/>
                  <a:pt x="2558143" y="3289300"/>
                  <a:pt x="2501900" y="3272972"/>
                </a:cubicBezTo>
                <a:cubicBezTo>
                  <a:pt x="2445657" y="3256644"/>
                  <a:pt x="2440214" y="3265715"/>
                  <a:pt x="2327728" y="3272972"/>
                </a:cubicBezTo>
                <a:cubicBezTo>
                  <a:pt x="2215242" y="3280229"/>
                  <a:pt x="1934029" y="3309258"/>
                  <a:pt x="1826986" y="3316515"/>
                </a:cubicBezTo>
                <a:cubicBezTo>
                  <a:pt x="1719943" y="3323772"/>
                  <a:pt x="1772557" y="3320144"/>
                  <a:pt x="1685471" y="3316515"/>
                </a:cubicBezTo>
                <a:cubicBezTo>
                  <a:pt x="1598385" y="3312886"/>
                  <a:pt x="1449614" y="3280229"/>
                  <a:pt x="1304471" y="3294743"/>
                </a:cubicBezTo>
                <a:cubicBezTo>
                  <a:pt x="1159328" y="3309257"/>
                  <a:pt x="983342" y="3381829"/>
                  <a:pt x="814614" y="3403600"/>
                </a:cubicBezTo>
                <a:cubicBezTo>
                  <a:pt x="645886" y="3425371"/>
                  <a:pt x="410028" y="3416301"/>
                  <a:pt x="292100" y="3425372"/>
                </a:cubicBezTo>
                <a:cubicBezTo>
                  <a:pt x="174172" y="3434443"/>
                  <a:pt x="154214" y="3452586"/>
                  <a:pt x="107043" y="3458029"/>
                </a:cubicBezTo>
                <a:cubicBezTo>
                  <a:pt x="59872" y="3463472"/>
                  <a:pt x="18142" y="3474358"/>
                  <a:pt x="9071" y="3458029"/>
                </a:cubicBezTo>
                <a:cubicBezTo>
                  <a:pt x="0" y="3441700"/>
                  <a:pt x="9071" y="3568701"/>
                  <a:pt x="52614" y="3392715"/>
                </a:cubicBezTo>
                <a:close/>
              </a:path>
            </a:pathLst>
          </a:custGeom>
          <a:solidFill>
            <a:srgbClr val="FFFF00">
              <a:alpha val="3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TextBox 4"/>
          <p:cNvSpPr txBox="1"/>
          <p:nvPr/>
        </p:nvSpPr>
        <p:spPr>
          <a:xfrm>
            <a:off x="3086100" y="3072140"/>
            <a:ext cx="403829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Foreland basin strata</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8" name="TextBox 7"/>
          <p:cNvSpPr txBox="1"/>
          <p:nvPr/>
        </p:nvSpPr>
        <p:spPr>
          <a:xfrm rot="19220727">
            <a:off x="614160" y="28778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10" name="Freeform 9"/>
          <p:cNvSpPr/>
          <p:nvPr/>
        </p:nvSpPr>
        <p:spPr bwMode="auto">
          <a:xfrm>
            <a:off x="4511040" y="2560320"/>
            <a:ext cx="2133600" cy="2834640"/>
          </a:xfrm>
          <a:custGeom>
            <a:avLst/>
            <a:gdLst>
              <a:gd name="connsiteX0" fmla="*/ 0 w 1828800"/>
              <a:gd name="connsiteY0" fmla="*/ 2834640 h 2834640"/>
              <a:gd name="connsiteX1" fmla="*/ 594360 w 1828800"/>
              <a:gd name="connsiteY1" fmla="*/ 1158240 h 2834640"/>
              <a:gd name="connsiteX2" fmla="*/ 1828800 w 1828800"/>
              <a:gd name="connsiteY2" fmla="*/ 0 h 2834640"/>
              <a:gd name="connsiteX3" fmla="*/ 1828800 w 18288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Lst>
            <a:ahLst/>
            <a:cxnLst>
              <a:cxn ang="0">
                <a:pos x="connsiteX0" y="connsiteY0"/>
              </a:cxn>
              <a:cxn ang="0">
                <a:pos x="connsiteX1" y="connsiteY1"/>
              </a:cxn>
              <a:cxn ang="0">
                <a:pos x="connsiteX2" y="connsiteY2"/>
              </a:cxn>
              <a:cxn ang="0">
                <a:pos x="connsiteX3" y="connsiteY3"/>
              </a:cxn>
            </a:cxnLst>
            <a:rect l="l" t="t" r="r" b="b"/>
            <a:pathLst>
              <a:path w="2133600" h="2834640">
                <a:moveTo>
                  <a:pt x="0" y="2834640"/>
                </a:moveTo>
                <a:cubicBezTo>
                  <a:pt x="373380" y="1988820"/>
                  <a:pt x="543560" y="1630680"/>
                  <a:pt x="899160" y="1158240"/>
                </a:cubicBezTo>
                <a:cubicBezTo>
                  <a:pt x="1254760" y="685800"/>
                  <a:pt x="2133600" y="0"/>
                  <a:pt x="2133600" y="0"/>
                </a:cubicBezTo>
                <a:lnTo>
                  <a:pt x="2133600" y="0"/>
                </a:lnTo>
              </a:path>
            </a:pathLst>
          </a:custGeom>
          <a:noFill/>
          <a:ln w="38100" cap="flat" cmpd="sng" algn="ctr">
            <a:solidFill>
              <a:srgbClr val="FF0000"/>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12" name="Straight Arrow Connector 11"/>
          <p:cNvCxnSpPr/>
          <p:nvPr/>
        </p:nvCxnSpPr>
        <p:spPr bwMode="auto">
          <a:xfrm>
            <a:off x="5059680" y="3627120"/>
            <a:ext cx="746760" cy="10668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11" name="TextBox 10"/>
          <p:cNvSpPr txBox="1"/>
          <p:nvPr/>
        </p:nvSpPr>
        <p:spPr>
          <a:xfrm>
            <a:off x="4572000" y="1219200"/>
            <a:ext cx="3524250" cy="523220"/>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rPr>
              <a:t>San Onofre Breccia</a:t>
            </a:r>
            <a:endParaRPr lang="en-US" dirty="0">
              <a:solidFill>
                <a:srgbClr val="FFFF00"/>
              </a:solidFill>
              <a:effectLst>
                <a:outerShdw blurRad="38100" dist="38100" dir="2700000" algn="tl">
                  <a:srgbClr val="000000">
                    <a:alpha val="43137"/>
                  </a:srgbClr>
                </a:outerShdw>
              </a:effectLst>
            </a:endParaRPr>
          </a:p>
        </p:txBody>
      </p:sp>
      <p:cxnSp>
        <p:nvCxnSpPr>
          <p:cNvPr id="14" name="Straight Arrow Connector 13"/>
          <p:cNvCxnSpPr/>
          <p:nvPr/>
        </p:nvCxnSpPr>
        <p:spPr bwMode="auto">
          <a:xfrm rot="10800000" flipV="1">
            <a:off x="3200400" y="1733550"/>
            <a:ext cx="2438400" cy="110490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rot="16200000" flipH="1">
            <a:off x="6755929" y="1778470"/>
            <a:ext cx="1520175" cy="1392233"/>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
        <p:nvSpPr>
          <p:cNvPr id="17" name="Freeform 16"/>
          <p:cNvSpPr/>
          <p:nvPr/>
        </p:nvSpPr>
        <p:spPr bwMode="auto">
          <a:xfrm>
            <a:off x="513443" y="2376714"/>
            <a:ext cx="8024586" cy="3568701"/>
          </a:xfrm>
          <a:custGeom>
            <a:avLst/>
            <a:gdLst>
              <a:gd name="connsiteX0" fmla="*/ 52614 w 8024586"/>
              <a:gd name="connsiteY0" fmla="*/ 3392715 h 3568701"/>
              <a:gd name="connsiteX1" fmla="*/ 270328 w 8024586"/>
              <a:gd name="connsiteY1" fmla="*/ 2402115 h 3568701"/>
              <a:gd name="connsiteX2" fmla="*/ 183243 w 8024586"/>
              <a:gd name="connsiteY2" fmla="*/ 2217057 h 3568701"/>
              <a:gd name="connsiteX3" fmla="*/ 215900 w 8024586"/>
              <a:gd name="connsiteY3" fmla="*/ 1944915 h 3568701"/>
              <a:gd name="connsiteX4" fmla="*/ 716643 w 8024586"/>
              <a:gd name="connsiteY4" fmla="*/ 1498600 h 3568701"/>
              <a:gd name="connsiteX5" fmla="*/ 901700 w 8024586"/>
              <a:gd name="connsiteY5" fmla="*/ 1455057 h 3568701"/>
              <a:gd name="connsiteX6" fmla="*/ 1032328 w 8024586"/>
              <a:gd name="connsiteY6" fmla="*/ 1226457 h 3568701"/>
              <a:gd name="connsiteX7" fmla="*/ 1641928 w 8024586"/>
              <a:gd name="connsiteY7" fmla="*/ 682172 h 3568701"/>
              <a:gd name="connsiteX8" fmla="*/ 2088243 w 8024586"/>
              <a:gd name="connsiteY8" fmla="*/ 714829 h 3568701"/>
              <a:gd name="connsiteX9" fmla="*/ 2207986 w 8024586"/>
              <a:gd name="connsiteY9" fmla="*/ 693057 h 3568701"/>
              <a:gd name="connsiteX10" fmla="*/ 2458357 w 8024586"/>
              <a:gd name="connsiteY10" fmla="*/ 529772 h 3568701"/>
              <a:gd name="connsiteX11" fmla="*/ 2632528 w 8024586"/>
              <a:gd name="connsiteY11" fmla="*/ 562429 h 3568701"/>
              <a:gd name="connsiteX12" fmla="*/ 2806700 w 8024586"/>
              <a:gd name="connsiteY12" fmla="*/ 562429 h 3568701"/>
              <a:gd name="connsiteX13" fmla="*/ 3100614 w 8024586"/>
              <a:gd name="connsiteY13" fmla="*/ 540657 h 3568701"/>
              <a:gd name="connsiteX14" fmla="*/ 3448957 w 8024586"/>
              <a:gd name="connsiteY14" fmla="*/ 366486 h 3568701"/>
              <a:gd name="connsiteX15" fmla="*/ 3786414 w 8024586"/>
              <a:gd name="connsiteY15" fmla="*/ 410029 h 3568701"/>
              <a:gd name="connsiteX16" fmla="*/ 3949700 w 8024586"/>
              <a:gd name="connsiteY16" fmla="*/ 301172 h 3568701"/>
              <a:gd name="connsiteX17" fmla="*/ 4189186 w 8024586"/>
              <a:gd name="connsiteY17" fmla="*/ 322943 h 3568701"/>
              <a:gd name="connsiteX18" fmla="*/ 4363357 w 8024586"/>
              <a:gd name="connsiteY18" fmla="*/ 235857 h 3568701"/>
              <a:gd name="connsiteX19" fmla="*/ 4493986 w 8024586"/>
              <a:gd name="connsiteY19" fmla="*/ 224972 h 3568701"/>
              <a:gd name="connsiteX20" fmla="*/ 4635500 w 8024586"/>
              <a:gd name="connsiteY20" fmla="*/ 137886 h 3568701"/>
              <a:gd name="connsiteX21" fmla="*/ 4766128 w 8024586"/>
              <a:gd name="connsiteY21" fmla="*/ 137886 h 3568701"/>
              <a:gd name="connsiteX22" fmla="*/ 4842328 w 8024586"/>
              <a:gd name="connsiteY22" fmla="*/ 94343 h 3568701"/>
              <a:gd name="connsiteX23" fmla="*/ 5190671 w 8024586"/>
              <a:gd name="connsiteY23" fmla="*/ 137886 h 3568701"/>
              <a:gd name="connsiteX24" fmla="*/ 5375728 w 8024586"/>
              <a:gd name="connsiteY24" fmla="*/ 7257 h 3568701"/>
              <a:gd name="connsiteX25" fmla="*/ 5876471 w 8024586"/>
              <a:gd name="connsiteY25" fmla="*/ 94343 h 3568701"/>
              <a:gd name="connsiteX26" fmla="*/ 6888843 w 8024586"/>
              <a:gd name="connsiteY26" fmla="*/ 257629 h 3568701"/>
              <a:gd name="connsiteX27" fmla="*/ 7030357 w 8024586"/>
              <a:gd name="connsiteY27" fmla="*/ 377372 h 3568701"/>
              <a:gd name="connsiteX28" fmla="*/ 7215414 w 8024586"/>
              <a:gd name="connsiteY28" fmla="*/ 660400 h 3568701"/>
              <a:gd name="connsiteX29" fmla="*/ 7639957 w 8024586"/>
              <a:gd name="connsiteY29" fmla="*/ 878115 h 3568701"/>
              <a:gd name="connsiteX30" fmla="*/ 7781471 w 8024586"/>
              <a:gd name="connsiteY30" fmla="*/ 1041400 h 3568701"/>
              <a:gd name="connsiteX31" fmla="*/ 7966528 w 8024586"/>
              <a:gd name="connsiteY31" fmla="*/ 1215572 h 3568701"/>
              <a:gd name="connsiteX32" fmla="*/ 7781471 w 8024586"/>
              <a:gd name="connsiteY32" fmla="*/ 1378857 h 3568701"/>
              <a:gd name="connsiteX33" fmla="*/ 7705271 w 8024586"/>
              <a:gd name="connsiteY33" fmla="*/ 1476829 h 3568701"/>
              <a:gd name="connsiteX34" fmla="*/ 7988300 w 8024586"/>
              <a:gd name="connsiteY34" fmla="*/ 1727200 h 3568701"/>
              <a:gd name="connsiteX35" fmla="*/ 7922986 w 8024586"/>
              <a:gd name="connsiteY35" fmla="*/ 1792515 h 3568701"/>
              <a:gd name="connsiteX36" fmla="*/ 7541986 w 8024586"/>
              <a:gd name="connsiteY36" fmla="*/ 1836057 h 3568701"/>
              <a:gd name="connsiteX37" fmla="*/ 7269843 w 8024586"/>
              <a:gd name="connsiteY37" fmla="*/ 2010229 h 3568701"/>
              <a:gd name="connsiteX38" fmla="*/ 7226300 w 8024586"/>
              <a:gd name="connsiteY38" fmla="*/ 2206172 h 3568701"/>
              <a:gd name="connsiteX39" fmla="*/ 6834414 w 8024586"/>
              <a:gd name="connsiteY39" fmla="*/ 2315029 h 3568701"/>
              <a:gd name="connsiteX40" fmla="*/ 6954157 w 8024586"/>
              <a:gd name="connsiteY40" fmla="*/ 2456543 h 3568701"/>
              <a:gd name="connsiteX41" fmla="*/ 6888843 w 8024586"/>
              <a:gd name="connsiteY41" fmla="*/ 2532743 h 3568701"/>
              <a:gd name="connsiteX42" fmla="*/ 6671128 w 8024586"/>
              <a:gd name="connsiteY42" fmla="*/ 2663372 h 3568701"/>
              <a:gd name="connsiteX43" fmla="*/ 6213928 w 8024586"/>
              <a:gd name="connsiteY43" fmla="*/ 2924629 h 3568701"/>
              <a:gd name="connsiteX44" fmla="*/ 6246586 w 8024586"/>
              <a:gd name="connsiteY44" fmla="*/ 3251200 h 3568701"/>
              <a:gd name="connsiteX45" fmla="*/ 5963557 w 8024586"/>
              <a:gd name="connsiteY45" fmla="*/ 3370943 h 3568701"/>
              <a:gd name="connsiteX46" fmla="*/ 5734957 w 8024586"/>
              <a:gd name="connsiteY46" fmla="*/ 3447143 h 3568701"/>
              <a:gd name="connsiteX47" fmla="*/ 5539014 w 8024586"/>
              <a:gd name="connsiteY47" fmla="*/ 3229429 h 3568701"/>
              <a:gd name="connsiteX48" fmla="*/ 5419271 w 8024586"/>
              <a:gd name="connsiteY48" fmla="*/ 3142343 h 3568701"/>
              <a:gd name="connsiteX49" fmla="*/ 4700814 w 8024586"/>
              <a:gd name="connsiteY49" fmla="*/ 3131457 h 3568701"/>
              <a:gd name="connsiteX50" fmla="*/ 4526643 w 8024586"/>
              <a:gd name="connsiteY50" fmla="*/ 3066143 h 3568701"/>
              <a:gd name="connsiteX51" fmla="*/ 4134757 w 8024586"/>
              <a:gd name="connsiteY51" fmla="*/ 3142343 h 3568701"/>
              <a:gd name="connsiteX52" fmla="*/ 3742871 w 8024586"/>
              <a:gd name="connsiteY52" fmla="*/ 3153229 h 3568701"/>
              <a:gd name="connsiteX53" fmla="*/ 3634014 w 8024586"/>
              <a:gd name="connsiteY53" fmla="*/ 3196772 h 3568701"/>
              <a:gd name="connsiteX54" fmla="*/ 3644900 w 8024586"/>
              <a:gd name="connsiteY54" fmla="*/ 3262086 h 3568701"/>
              <a:gd name="connsiteX55" fmla="*/ 3470728 w 8024586"/>
              <a:gd name="connsiteY55" fmla="*/ 3305629 h 3568701"/>
              <a:gd name="connsiteX56" fmla="*/ 3307443 w 8024586"/>
              <a:gd name="connsiteY56" fmla="*/ 3272972 h 3568701"/>
              <a:gd name="connsiteX57" fmla="*/ 3198586 w 8024586"/>
              <a:gd name="connsiteY57" fmla="*/ 3349172 h 3568701"/>
              <a:gd name="connsiteX58" fmla="*/ 3057071 w 8024586"/>
              <a:gd name="connsiteY58" fmla="*/ 3349172 h 3568701"/>
              <a:gd name="connsiteX59" fmla="*/ 3013528 w 8024586"/>
              <a:gd name="connsiteY59" fmla="*/ 3436257 h 3568701"/>
              <a:gd name="connsiteX60" fmla="*/ 2926443 w 8024586"/>
              <a:gd name="connsiteY60" fmla="*/ 3447143 h 3568701"/>
              <a:gd name="connsiteX61" fmla="*/ 2763157 w 8024586"/>
              <a:gd name="connsiteY61" fmla="*/ 3436257 h 3568701"/>
              <a:gd name="connsiteX62" fmla="*/ 2665186 w 8024586"/>
              <a:gd name="connsiteY62" fmla="*/ 3370943 h 3568701"/>
              <a:gd name="connsiteX63" fmla="*/ 2501900 w 8024586"/>
              <a:gd name="connsiteY63" fmla="*/ 3272972 h 3568701"/>
              <a:gd name="connsiteX64" fmla="*/ 2327728 w 8024586"/>
              <a:gd name="connsiteY64" fmla="*/ 3272972 h 3568701"/>
              <a:gd name="connsiteX65" fmla="*/ 1826986 w 8024586"/>
              <a:gd name="connsiteY65" fmla="*/ 3316515 h 3568701"/>
              <a:gd name="connsiteX66" fmla="*/ 1685471 w 8024586"/>
              <a:gd name="connsiteY66" fmla="*/ 3316515 h 3568701"/>
              <a:gd name="connsiteX67" fmla="*/ 1304471 w 8024586"/>
              <a:gd name="connsiteY67" fmla="*/ 3294743 h 3568701"/>
              <a:gd name="connsiteX68" fmla="*/ 814614 w 8024586"/>
              <a:gd name="connsiteY68" fmla="*/ 3403600 h 3568701"/>
              <a:gd name="connsiteX69" fmla="*/ 292100 w 8024586"/>
              <a:gd name="connsiteY69" fmla="*/ 3425372 h 3568701"/>
              <a:gd name="connsiteX70" fmla="*/ 107043 w 8024586"/>
              <a:gd name="connsiteY70" fmla="*/ 3458029 h 3568701"/>
              <a:gd name="connsiteX71" fmla="*/ 9071 w 8024586"/>
              <a:gd name="connsiteY71" fmla="*/ 3458029 h 3568701"/>
              <a:gd name="connsiteX72" fmla="*/ 52614 w 8024586"/>
              <a:gd name="connsiteY72" fmla="*/ 3392715 h 356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024586" h="3568701">
                <a:moveTo>
                  <a:pt x="52614" y="3392715"/>
                </a:moveTo>
                <a:cubicBezTo>
                  <a:pt x="96157" y="3216729"/>
                  <a:pt x="248557" y="2598058"/>
                  <a:pt x="270328" y="2402115"/>
                </a:cubicBezTo>
                <a:cubicBezTo>
                  <a:pt x="292099" y="2206172"/>
                  <a:pt x="192314" y="2293257"/>
                  <a:pt x="183243" y="2217057"/>
                </a:cubicBezTo>
                <a:cubicBezTo>
                  <a:pt x="174172" y="2140857"/>
                  <a:pt x="127000" y="2064658"/>
                  <a:pt x="215900" y="1944915"/>
                </a:cubicBezTo>
                <a:cubicBezTo>
                  <a:pt x="304800" y="1825172"/>
                  <a:pt x="602343" y="1580243"/>
                  <a:pt x="716643" y="1498600"/>
                </a:cubicBezTo>
                <a:cubicBezTo>
                  <a:pt x="830943" y="1416957"/>
                  <a:pt x="849086" y="1500414"/>
                  <a:pt x="901700" y="1455057"/>
                </a:cubicBezTo>
                <a:cubicBezTo>
                  <a:pt x="954314" y="1409700"/>
                  <a:pt x="908957" y="1355271"/>
                  <a:pt x="1032328" y="1226457"/>
                </a:cubicBezTo>
                <a:cubicBezTo>
                  <a:pt x="1155699" y="1097643"/>
                  <a:pt x="1465942" y="767443"/>
                  <a:pt x="1641928" y="682172"/>
                </a:cubicBezTo>
                <a:cubicBezTo>
                  <a:pt x="1817914" y="596901"/>
                  <a:pt x="1993900" y="713015"/>
                  <a:pt x="2088243" y="714829"/>
                </a:cubicBezTo>
                <a:cubicBezTo>
                  <a:pt x="2182586" y="716643"/>
                  <a:pt x="2146300" y="723900"/>
                  <a:pt x="2207986" y="693057"/>
                </a:cubicBezTo>
                <a:cubicBezTo>
                  <a:pt x="2269672" y="662214"/>
                  <a:pt x="2387600" y="551543"/>
                  <a:pt x="2458357" y="529772"/>
                </a:cubicBezTo>
                <a:cubicBezTo>
                  <a:pt x="2529114" y="508001"/>
                  <a:pt x="2574471" y="556986"/>
                  <a:pt x="2632528" y="562429"/>
                </a:cubicBezTo>
                <a:cubicBezTo>
                  <a:pt x="2690585" y="567872"/>
                  <a:pt x="2728686" y="566058"/>
                  <a:pt x="2806700" y="562429"/>
                </a:cubicBezTo>
                <a:cubicBezTo>
                  <a:pt x="2884714" y="558800"/>
                  <a:pt x="2993571" y="573314"/>
                  <a:pt x="3100614" y="540657"/>
                </a:cubicBezTo>
                <a:cubicBezTo>
                  <a:pt x="3207657" y="508000"/>
                  <a:pt x="3334657" y="388257"/>
                  <a:pt x="3448957" y="366486"/>
                </a:cubicBezTo>
                <a:cubicBezTo>
                  <a:pt x="3563257" y="344715"/>
                  <a:pt x="3702957" y="420915"/>
                  <a:pt x="3786414" y="410029"/>
                </a:cubicBezTo>
                <a:cubicBezTo>
                  <a:pt x="3869871" y="399143"/>
                  <a:pt x="3882571" y="315686"/>
                  <a:pt x="3949700" y="301172"/>
                </a:cubicBezTo>
                <a:cubicBezTo>
                  <a:pt x="4016829" y="286658"/>
                  <a:pt x="4120243" y="333829"/>
                  <a:pt x="4189186" y="322943"/>
                </a:cubicBezTo>
                <a:cubicBezTo>
                  <a:pt x="4258129" y="312057"/>
                  <a:pt x="4312557" y="252186"/>
                  <a:pt x="4363357" y="235857"/>
                </a:cubicBezTo>
                <a:cubicBezTo>
                  <a:pt x="4414157" y="219529"/>
                  <a:pt x="4448629" y="241300"/>
                  <a:pt x="4493986" y="224972"/>
                </a:cubicBezTo>
                <a:cubicBezTo>
                  <a:pt x="4539343" y="208644"/>
                  <a:pt x="4590143" y="152400"/>
                  <a:pt x="4635500" y="137886"/>
                </a:cubicBezTo>
                <a:cubicBezTo>
                  <a:pt x="4680857" y="123372"/>
                  <a:pt x="4731657" y="145143"/>
                  <a:pt x="4766128" y="137886"/>
                </a:cubicBezTo>
                <a:cubicBezTo>
                  <a:pt x="4800599" y="130629"/>
                  <a:pt x="4771571" y="94343"/>
                  <a:pt x="4842328" y="94343"/>
                </a:cubicBezTo>
                <a:cubicBezTo>
                  <a:pt x="4913085" y="94343"/>
                  <a:pt x="5101771" y="152400"/>
                  <a:pt x="5190671" y="137886"/>
                </a:cubicBezTo>
                <a:cubicBezTo>
                  <a:pt x="5279571" y="123372"/>
                  <a:pt x="5261428" y="14514"/>
                  <a:pt x="5375728" y="7257"/>
                </a:cubicBezTo>
                <a:cubicBezTo>
                  <a:pt x="5490028" y="0"/>
                  <a:pt x="5876471" y="94343"/>
                  <a:pt x="5876471" y="94343"/>
                </a:cubicBezTo>
                <a:cubicBezTo>
                  <a:pt x="6128657" y="136072"/>
                  <a:pt x="6696529" y="210458"/>
                  <a:pt x="6888843" y="257629"/>
                </a:cubicBezTo>
                <a:cubicBezTo>
                  <a:pt x="7081157" y="304800"/>
                  <a:pt x="6975929" y="310244"/>
                  <a:pt x="7030357" y="377372"/>
                </a:cubicBezTo>
                <a:cubicBezTo>
                  <a:pt x="7084785" y="444500"/>
                  <a:pt x="7113814" y="576943"/>
                  <a:pt x="7215414" y="660400"/>
                </a:cubicBezTo>
                <a:cubicBezTo>
                  <a:pt x="7317014" y="743857"/>
                  <a:pt x="7545614" y="814615"/>
                  <a:pt x="7639957" y="878115"/>
                </a:cubicBezTo>
                <a:cubicBezTo>
                  <a:pt x="7734300" y="941615"/>
                  <a:pt x="7727043" y="985157"/>
                  <a:pt x="7781471" y="1041400"/>
                </a:cubicBezTo>
                <a:cubicBezTo>
                  <a:pt x="7835900" y="1097643"/>
                  <a:pt x="7966528" y="1159329"/>
                  <a:pt x="7966528" y="1215572"/>
                </a:cubicBezTo>
                <a:cubicBezTo>
                  <a:pt x="7966528" y="1271815"/>
                  <a:pt x="7825014" y="1335314"/>
                  <a:pt x="7781471" y="1378857"/>
                </a:cubicBezTo>
                <a:cubicBezTo>
                  <a:pt x="7737928" y="1422400"/>
                  <a:pt x="7670800" y="1418772"/>
                  <a:pt x="7705271" y="1476829"/>
                </a:cubicBezTo>
                <a:cubicBezTo>
                  <a:pt x="7739742" y="1534886"/>
                  <a:pt x="7952014" y="1674586"/>
                  <a:pt x="7988300" y="1727200"/>
                </a:cubicBezTo>
                <a:cubicBezTo>
                  <a:pt x="8024586" y="1779814"/>
                  <a:pt x="7997372" y="1774372"/>
                  <a:pt x="7922986" y="1792515"/>
                </a:cubicBezTo>
                <a:cubicBezTo>
                  <a:pt x="7848600" y="1810658"/>
                  <a:pt x="7650843" y="1799771"/>
                  <a:pt x="7541986" y="1836057"/>
                </a:cubicBezTo>
                <a:cubicBezTo>
                  <a:pt x="7433129" y="1872343"/>
                  <a:pt x="7322457" y="1948543"/>
                  <a:pt x="7269843" y="2010229"/>
                </a:cubicBezTo>
                <a:cubicBezTo>
                  <a:pt x="7217229" y="2071915"/>
                  <a:pt x="7298872" y="2155372"/>
                  <a:pt x="7226300" y="2206172"/>
                </a:cubicBezTo>
                <a:cubicBezTo>
                  <a:pt x="7153729" y="2256972"/>
                  <a:pt x="6879771" y="2273300"/>
                  <a:pt x="6834414" y="2315029"/>
                </a:cubicBezTo>
                <a:cubicBezTo>
                  <a:pt x="6789057" y="2356758"/>
                  <a:pt x="6945086" y="2420257"/>
                  <a:pt x="6954157" y="2456543"/>
                </a:cubicBezTo>
                <a:cubicBezTo>
                  <a:pt x="6963228" y="2492829"/>
                  <a:pt x="6936015" y="2498272"/>
                  <a:pt x="6888843" y="2532743"/>
                </a:cubicBezTo>
                <a:cubicBezTo>
                  <a:pt x="6841672" y="2567215"/>
                  <a:pt x="6671128" y="2663372"/>
                  <a:pt x="6671128" y="2663372"/>
                </a:cubicBezTo>
                <a:cubicBezTo>
                  <a:pt x="6558642" y="2728686"/>
                  <a:pt x="6284685" y="2826658"/>
                  <a:pt x="6213928" y="2924629"/>
                </a:cubicBezTo>
                <a:cubicBezTo>
                  <a:pt x="6143171" y="3022600"/>
                  <a:pt x="6288315" y="3176814"/>
                  <a:pt x="6246586" y="3251200"/>
                </a:cubicBezTo>
                <a:cubicBezTo>
                  <a:pt x="6204858" y="3325586"/>
                  <a:pt x="6048828" y="3338286"/>
                  <a:pt x="5963557" y="3370943"/>
                </a:cubicBezTo>
                <a:cubicBezTo>
                  <a:pt x="5878286" y="3403600"/>
                  <a:pt x="5805714" y="3470729"/>
                  <a:pt x="5734957" y="3447143"/>
                </a:cubicBezTo>
                <a:cubicBezTo>
                  <a:pt x="5664200" y="3423557"/>
                  <a:pt x="5591628" y="3280229"/>
                  <a:pt x="5539014" y="3229429"/>
                </a:cubicBezTo>
                <a:cubicBezTo>
                  <a:pt x="5486400" y="3178629"/>
                  <a:pt x="5558971" y="3158672"/>
                  <a:pt x="5419271" y="3142343"/>
                </a:cubicBezTo>
                <a:cubicBezTo>
                  <a:pt x="5279571" y="3126014"/>
                  <a:pt x="4849585" y="3144157"/>
                  <a:pt x="4700814" y="3131457"/>
                </a:cubicBezTo>
                <a:cubicBezTo>
                  <a:pt x="4552043" y="3118757"/>
                  <a:pt x="4620986" y="3064329"/>
                  <a:pt x="4526643" y="3066143"/>
                </a:cubicBezTo>
                <a:cubicBezTo>
                  <a:pt x="4432300" y="3067957"/>
                  <a:pt x="4265386" y="3127829"/>
                  <a:pt x="4134757" y="3142343"/>
                </a:cubicBezTo>
                <a:cubicBezTo>
                  <a:pt x="4004128" y="3156857"/>
                  <a:pt x="3826328" y="3144158"/>
                  <a:pt x="3742871" y="3153229"/>
                </a:cubicBezTo>
                <a:cubicBezTo>
                  <a:pt x="3659414" y="3162301"/>
                  <a:pt x="3650342" y="3178629"/>
                  <a:pt x="3634014" y="3196772"/>
                </a:cubicBezTo>
                <a:cubicBezTo>
                  <a:pt x="3617686" y="3214915"/>
                  <a:pt x="3672114" y="3243943"/>
                  <a:pt x="3644900" y="3262086"/>
                </a:cubicBezTo>
                <a:cubicBezTo>
                  <a:pt x="3617686" y="3280229"/>
                  <a:pt x="3526971" y="3303815"/>
                  <a:pt x="3470728" y="3305629"/>
                </a:cubicBezTo>
                <a:cubicBezTo>
                  <a:pt x="3414485" y="3307443"/>
                  <a:pt x="3352800" y="3265715"/>
                  <a:pt x="3307443" y="3272972"/>
                </a:cubicBezTo>
                <a:cubicBezTo>
                  <a:pt x="3262086" y="3280229"/>
                  <a:pt x="3240315" y="3336472"/>
                  <a:pt x="3198586" y="3349172"/>
                </a:cubicBezTo>
                <a:cubicBezTo>
                  <a:pt x="3156857" y="3361872"/>
                  <a:pt x="3087914" y="3334658"/>
                  <a:pt x="3057071" y="3349172"/>
                </a:cubicBezTo>
                <a:cubicBezTo>
                  <a:pt x="3026228" y="3363686"/>
                  <a:pt x="3035299" y="3419929"/>
                  <a:pt x="3013528" y="3436257"/>
                </a:cubicBezTo>
                <a:cubicBezTo>
                  <a:pt x="2991757" y="3452585"/>
                  <a:pt x="2968171" y="3447143"/>
                  <a:pt x="2926443" y="3447143"/>
                </a:cubicBezTo>
                <a:cubicBezTo>
                  <a:pt x="2884715" y="3447143"/>
                  <a:pt x="2806700" y="3448957"/>
                  <a:pt x="2763157" y="3436257"/>
                </a:cubicBezTo>
                <a:cubicBezTo>
                  <a:pt x="2719614" y="3423557"/>
                  <a:pt x="2708729" y="3398157"/>
                  <a:pt x="2665186" y="3370943"/>
                </a:cubicBezTo>
                <a:cubicBezTo>
                  <a:pt x="2621643" y="3343729"/>
                  <a:pt x="2558143" y="3289300"/>
                  <a:pt x="2501900" y="3272972"/>
                </a:cubicBezTo>
                <a:cubicBezTo>
                  <a:pt x="2445657" y="3256644"/>
                  <a:pt x="2440214" y="3265715"/>
                  <a:pt x="2327728" y="3272972"/>
                </a:cubicBezTo>
                <a:cubicBezTo>
                  <a:pt x="2215242" y="3280229"/>
                  <a:pt x="1934029" y="3309258"/>
                  <a:pt x="1826986" y="3316515"/>
                </a:cubicBezTo>
                <a:cubicBezTo>
                  <a:pt x="1719943" y="3323772"/>
                  <a:pt x="1772557" y="3320144"/>
                  <a:pt x="1685471" y="3316515"/>
                </a:cubicBezTo>
                <a:cubicBezTo>
                  <a:pt x="1598385" y="3312886"/>
                  <a:pt x="1449614" y="3280229"/>
                  <a:pt x="1304471" y="3294743"/>
                </a:cubicBezTo>
                <a:cubicBezTo>
                  <a:pt x="1159328" y="3309257"/>
                  <a:pt x="983342" y="3381829"/>
                  <a:pt x="814614" y="3403600"/>
                </a:cubicBezTo>
                <a:cubicBezTo>
                  <a:pt x="645886" y="3425371"/>
                  <a:pt x="410028" y="3416301"/>
                  <a:pt x="292100" y="3425372"/>
                </a:cubicBezTo>
                <a:cubicBezTo>
                  <a:pt x="174172" y="3434443"/>
                  <a:pt x="154214" y="3452586"/>
                  <a:pt x="107043" y="3458029"/>
                </a:cubicBezTo>
                <a:cubicBezTo>
                  <a:pt x="59872" y="3463472"/>
                  <a:pt x="18142" y="3474358"/>
                  <a:pt x="9071" y="3458029"/>
                </a:cubicBezTo>
                <a:cubicBezTo>
                  <a:pt x="0" y="3441700"/>
                  <a:pt x="9071" y="3568701"/>
                  <a:pt x="52614" y="3392715"/>
                </a:cubicBezTo>
                <a:close/>
              </a:path>
            </a:pathLst>
          </a:custGeom>
          <a:solidFill>
            <a:srgbClr val="FFFF00">
              <a:alpha val="30000"/>
            </a:srgbClr>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TextBox 4"/>
          <p:cNvSpPr txBox="1"/>
          <p:nvPr/>
        </p:nvSpPr>
        <p:spPr>
          <a:xfrm>
            <a:off x="3086100" y="3072140"/>
            <a:ext cx="403829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Foreland basin strata</a:t>
            </a:r>
            <a:endParaRPr lang="en-US" dirty="0">
              <a:effectLst>
                <a:outerShdw blurRad="38100" dist="38100" dir="2700000" algn="tl">
                  <a:srgbClr val="000000">
                    <a:alpha val="43137"/>
                  </a:srgbClr>
                </a:outerShdw>
              </a:effectLst>
            </a:endParaRPr>
          </a:p>
        </p:txBody>
      </p:sp>
      <p:sp>
        <p:nvSpPr>
          <p:cNvPr id="13" name="TextBox 12"/>
          <p:cNvSpPr txBox="1"/>
          <p:nvPr/>
        </p:nvSpPr>
        <p:spPr>
          <a:xfrm>
            <a:off x="7983788" y="2171435"/>
            <a:ext cx="1160212"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Near Point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690962" y="0"/>
            <a:ext cx="10525924" cy="9239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lum bright="15000" contrast="10000"/>
          </a:blip>
          <a:srcRect/>
          <a:stretch>
            <a:fillRect/>
          </a:stretch>
        </p:blipFill>
        <p:spPr bwMode="auto">
          <a:xfrm>
            <a:off x="0" y="504680"/>
            <a:ext cx="9144000" cy="58486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10" name="Freeform 9"/>
          <p:cNvSpPr/>
          <p:nvPr/>
        </p:nvSpPr>
        <p:spPr bwMode="auto">
          <a:xfrm>
            <a:off x="4511040" y="2560320"/>
            <a:ext cx="2133600" cy="2834640"/>
          </a:xfrm>
          <a:custGeom>
            <a:avLst/>
            <a:gdLst>
              <a:gd name="connsiteX0" fmla="*/ 0 w 1828800"/>
              <a:gd name="connsiteY0" fmla="*/ 2834640 h 2834640"/>
              <a:gd name="connsiteX1" fmla="*/ 594360 w 1828800"/>
              <a:gd name="connsiteY1" fmla="*/ 1158240 h 2834640"/>
              <a:gd name="connsiteX2" fmla="*/ 1828800 w 1828800"/>
              <a:gd name="connsiteY2" fmla="*/ 0 h 2834640"/>
              <a:gd name="connsiteX3" fmla="*/ 1828800 w 18288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Lst>
            <a:ahLst/>
            <a:cxnLst>
              <a:cxn ang="0">
                <a:pos x="connsiteX0" y="connsiteY0"/>
              </a:cxn>
              <a:cxn ang="0">
                <a:pos x="connsiteX1" y="connsiteY1"/>
              </a:cxn>
              <a:cxn ang="0">
                <a:pos x="connsiteX2" y="connsiteY2"/>
              </a:cxn>
              <a:cxn ang="0">
                <a:pos x="connsiteX3" y="connsiteY3"/>
              </a:cxn>
            </a:cxnLst>
            <a:rect l="l" t="t" r="r" b="b"/>
            <a:pathLst>
              <a:path w="2133600" h="2834640">
                <a:moveTo>
                  <a:pt x="0" y="2834640"/>
                </a:moveTo>
                <a:cubicBezTo>
                  <a:pt x="373380" y="1988820"/>
                  <a:pt x="543560" y="1630680"/>
                  <a:pt x="899160" y="1158240"/>
                </a:cubicBezTo>
                <a:cubicBezTo>
                  <a:pt x="1254760" y="685800"/>
                  <a:pt x="2133600" y="0"/>
                  <a:pt x="2133600" y="0"/>
                </a:cubicBezTo>
                <a:lnTo>
                  <a:pt x="2133600" y="0"/>
                </a:lnTo>
              </a:path>
            </a:pathLst>
          </a:custGeom>
          <a:noFill/>
          <a:ln w="38100" cap="flat" cmpd="sng" algn="ctr">
            <a:solidFill>
              <a:srgbClr val="FF0000"/>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12" name="Straight Arrow Connector 11"/>
          <p:cNvCxnSpPr/>
          <p:nvPr/>
        </p:nvCxnSpPr>
        <p:spPr bwMode="auto">
          <a:xfrm>
            <a:off x="5059680" y="3627120"/>
            <a:ext cx="746760" cy="106680"/>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13" name="TextBox 12"/>
          <p:cNvSpPr txBox="1"/>
          <p:nvPr/>
        </p:nvSpPr>
        <p:spPr>
          <a:xfrm>
            <a:off x="7983788" y="2376919"/>
            <a:ext cx="1160212"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Near Point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Channel_Islands_lrg"/>
          <p:cNvPicPr>
            <a:picLocks noChangeAspect="1" noChangeArrowheads="1"/>
          </p:cNvPicPr>
          <p:nvPr/>
        </p:nvPicPr>
        <p:blipFill>
          <a:blip r:embed="rId3"/>
          <a:srcRect l="45833" t="8519" r="15364" b="39069"/>
          <a:stretch>
            <a:fillRect/>
          </a:stretch>
        </p:blipFill>
        <p:spPr bwMode="auto">
          <a:xfrm rot="402459">
            <a:off x="0" y="1517650"/>
            <a:ext cx="9263063" cy="358775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750"/>
          <a:stretch>
            <a:fillRect/>
          </a:stretch>
        </p:blipFill>
        <p:spPr bwMode="auto">
          <a:xfrm>
            <a:off x="-250521" y="0"/>
            <a:ext cx="9394521" cy="6858000"/>
          </a:xfrm>
          <a:prstGeom prst="rect">
            <a:avLst/>
          </a:prstGeom>
          <a:noFill/>
          <a:ln w="9525">
            <a:noFill/>
            <a:miter lim="800000"/>
            <a:headEnd/>
            <a:tailEnd/>
          </a:ln>
          <a:effectLst/>
        </p:spPr>
      </p:pic>
      <p:sp>
        <p:nvSpPr>
          <p:cNvPr id="4" name="TextBox 3"/>
          <p:cNvSpPr txBox="1"/>
          <p:nvPr/>
        </p:nvSpPr>
        <p:spPr>
          <a:xfrm rot="18207846">
            <a:off x="3352800" y="356616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5" name="TextBox 4"/>
          <p:cNvSpPr txBox="1"/>
          <p:nvPr/>
        </p:nvSpPr>
        <p:spPr>
          <a:xfrm rot="19270858">
            <a:off x="1693775" y="316739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6" name="TextBox 5"/>
          <p:cNvSpPr txBox="1"/>
          <p:nvPr/>
        </p:nvSpPr>
        <p:spPr>
          <a:xfrm rot="2943440">
            <a:off x="6570575" y="2893070"/>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Oligocene</a:t>
            </a:r>
            <a:endParaRPr lang="en-US" dirty="0">
              <a:effectLst>
                <a:outerShdw blurRad="38100" dist="38100" dir="2700000" algn="tl">
                  <a:srgbClr val="000000">
                    <a:alpha val="43137"/>
                  </a:srgbClr>
                </a:outerShdw>
              </a:effectLst>
            </a:endParaRPr>
          </a:p>
        </p:txBody>
      </p:sp>
      <p:sp>
        <p:nvSpPr>
          <p:cNvPr id="7" name="TextBox 6"/>
          <p:cNvSpPr txBox="1"/>
          <p:nvPr/>
        </p:nvSpPr>
        <p:spPr>
          <a:xfrm rot="2943440">
            <a:off x="7411199" y="28016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8" name="TextBox 7"/>
          <p:cNvSpPr txBox="1"/>
          <p:nvPr/>
        </p:nvSpPr>
        <p:spPr>
          <a:xfrm rot="19220727">
            <a:off x="614160" y="2877831"/>
            <a:ext cx="2149489"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Miocene</a:t>
            </a:r>
            <a:endParaRPr lang="en-US" dirty="0">
              <a:effectLst>
                <a:outerShdw blurRad="38100" dist="38100" dir="2700000" algn="tl">
                  <a:srgbClr val="000000">
                    <a:alpha val="43137"/>
                  </a:srgbClr>
                </a:outerShdw>
              </a:effectLst>
            </a:endParaRPr>
          </a:p>
        </p:txBody>
      </p:sp>
      <p:sp>
        <p:nvSpPr>
          <p:cNvPr id="9" name="TextBox 8"/>
          <p:cNvSpPr txBox="1"/>
          <p:nvPr/>
        </p:nvSpPr>
        <p:spPr>
          <a:xfrm rot="3519843">
            <a:off x="5745480" y="3444240"/>
            <a:ext cx="161544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Eocene</a:t>
            </a:r>
            <a:endParaRPr lang="en-US" dirty="0">
              <a:effectLst>
                <a:outerShdw blurRad="38100" dist="38100" dir="2700000" algn="tl">
                  <a:srgbClr val="000000">
                    <a:alpha val="43137"/>
                  </a:srgbClr>
                </a:outerShdw>
              </a:effectLst>
            </a:endParaRPr>
          </a:p>
        </p:txBody>
      </p:sp>
      <p:sp>
        <p:nvSpPr>
          <p:cNvPr id="10" name="Freeform 9"/>
          <p:cNvSpPr/>
          <p:nvPr/>
        </p:nvSpPr>
        <p:spPr bwMode="auto">
          <a:xfrm>
            <a:off x="4511040" y="2560320"/>
            <a:ext cx="2133600" cy="2834640"/>
          </a:xfrm>
          <a:custGeom>
            <a:avLst/>
            <a:gdLst>
              <a:gd name="connsiteX0" fmla="*/ 0 w 1828800"/>
              <a:gd name="connsiteY0" fmla="*/ 2834640 h 2834640"/>
              <a:gd name="connsiteX1" fmla="*/ 594360 w 1828800"/>
              <a:gd name="connsiteY1" fmla="*/ 1158240 h 2834640"/>
              <a:gd name="connsiteX2" fmla="*/ 1828800 w 1828800"/>
              <a:gd name="connsiteY2" fmla="*/ 0 h 2834640"/>
              <a:gd name="connsiteX3" fmla="*/ 1828800 w 18288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 name="connsiteX0" fmla="*/ 0 w 2133600"/>
              <a:gd name="connsiteY0" fmla="*/ 2834640 h 2834640"/>
              <a:gd name="connsiteX1" fmla="*/ 899160 w 2133600"/>
              <a:gd name="connsiteY1" fmla="*/ 1158240 h 2834640"/>
              <a:gd name="connsiteX2" fmla="*/ 2133600 w 2133600"/>
              <a:gd name="connsiteY2" fmla="*/ 0 h 2834640"/>
              <a:gd name="connsiteX3" fmla="*/ 2133600 w 2133600"/>
              <a:gd name="connsiteY3" fmla="*/ 0 h 2834640"/>
            </a:gdLst>
            <a:ahLst/>
            <a:cxnLst>
              <a:cxn ang="0">
                <a:pos x="connsiteX0" y="connsiteY0"/>
              </a:cxn>
              <a:cxn ang="0">
                <a:pos x="connsiteX1" y="connsiteY1"/>
              </a:cxn>
              <a:cxn ang="0">
                <a:pos x="connsiteX2" y="connsiteY2"/>
              </a:cxn>
              <a:cxn ang="0">
                <a:pos x="connsiteX3" y="connsiteY3"/>
              </a:cxn>
            </a:cxnLst>
            <a:rect l="l" t="t" r="r" b="b"/>
            <a:pathLst>
              <a:path w="2133600" h="2834640">
                <a:moveTo>
                  <a:pt x="0" y="2834640"/>
                </a:moveTo>
                <a:cubicBezTo>
                  <a:pt x="373380" y="1988820"/>
                  <a:pt x="543560" y="1630680"/>
                  <a:pt x="899160" y="1158240"/>
                </a:cubicBezTo>
                <a:cubicBezTo>
                  <a:pt x="1254760" y="685800"/>
                  <a:pt x="2133600" y="0"/>
                  <a:pt x="2133600" y="0"/>
                </a:cubicBezTo>
                <a:lnTo>
                  <a:pt x="2133600" y="0"/>
                </a:lnTo>
              </a:path>
            </a:pathLst>
          </a:custGeom>
          <a:noFill/>
          <a:ln w="38100" cap="flat" cmpd="sng" algn="ctr">
            <a:solidFill>
              <a:srgbClr val="FF0000"/>
            </a:solidFill>
            <a:prstDash val="solid"/>
            <a:round/>
            <a:headEnd type="none" w="med" len="med"/>
            <a:tailEnd type="triangle" w="lg"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cxnSp>
        <p:nvCxnSpPr>
          <p:cNvPr id="12" name="Straight Arrow Connector 11"/>
          <p:cNvCxnSpPr/>
          <p:nvPr/>
        </p:nvCxnSpPr>
        <p:spPr bwMode="auto">
          <a:xfrm>
            <a:off x="5059680" y="3627120"/>
            <a:ext cx="746760" cy="106680"/>
          </a:xfrm>
          <a:prstGeom prst="straightConnector1">
            <a:avLst/>
          </a:prstGeom>
          <a:solidFill>
            <a:schemeClr val="accent1"/>
          </a:solidFill>
          <a:ln w="38100" cap="flat" cmpd="sng" algn="ctr">
            <a:solidFill>
              <a:srgbClr val="FF0000"/>
            </a:solidFill>
            <a:prstDash val="solid"/>
            <a:round/>
            <a:headEnd type="arrow"/>
            <a:tailEnd type="arrow"/>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tanta Cruz Island Geologic Map2color.tif"/>
          <p:cNvPicPr>
            <a:picLocks noChangeAspect="1"/>
          </p:cNvPicPr>
          <p:nvPr/>
        </p:nvPicPr>
        <p:blipFill>
          <a:blip r:embed="rId3"/>
          <a:stretch>
            <a:fillRect/>
          </a:stretch>
        </p:blipFill>
        <p:spPr>
          <a:xfrm>
            <a:off x="38793" y="1638300"/>
            <a:ext cx="9105207" cy="4038600"/>
          </a:xfrm>
          <a:prstGeom prst="rect">
            <a:avLst/>
          </a:prstGeom>
        </p:spPr>
      </p:pic>
      <p:sp>
        <p:nvSpPr>
          <p:cNvPr id="3" name="TextBox 2"/>
          <p:cNvSpPr txBox="1"/>
          <p:nvPr/>
        </p:nvSpPr>
        <p:spPr>
          <a:xfrm>
            <a:off x="1965960" y="1219200"/>
            <a:ext cx="6964680" cy="523220"/>
          </a:xfrm>
          <a:prstGeom prst="rect">
            <a:avLst/>
          </a:prstGeom>
          <a:noFill/>
        </p:spPr>
        <p:txBody>
          <a:bodyPr wrap="square" rtlCol="0">
            <a:spAutoFit/>
          </a:bodyPr>
          <a:lstStyle/>
          <a:p>
            <a:r>
              <a:rPr lang="en-US" dirty="0" smtClean="0">
                <a:solidFill>
                  <a:schemeClr val="tx1"/>
                </a:solidFill>
              </a:rPr>
              <a:t>Geologic Map of Santa Cruz Island</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tanta Cruz Island Geologic Map2color.tif"/>
          <p:cNvPicPr>
            <a:picLocks noChangeAspect="1"/>
          </p:cNvPicPr>
          <p:nvPr/>
        </p:nvPicPr>
        <p:blipFill>
          <a:blip r:embed="rId3"/>
          <a:stretch>
            <a:fillRect/>
          </a:stretch>
        </p:blipFill>
        <p:spPr>
          <a:xfrm>
            <a:off x="38793" y="1638300"/>
            <a:ext cx="9105207" cy="4038600"/>
          </a:xfrm>
          <a:prstGeom prst="rect">
            <a:avLst/>
          </a:prstGeom>
        </p:spPr>
      </p:pic>
      <p:sp>
        <p:nvSpPr>
          <p:cNvPr id="3" name="TextBox 2"/>
          <p:cNvSpPr txBox="1"/>
          <p:nvPr/>
        </p:nvSpPr>
        <p:spPr>
          <a:xfrm>
            <a:off x="1965960" y="1219200"/>
            <a:ext cx="6964680" cy="523220"/>
          </a:xfrm>
          <a:prstGeom prst="rect">
            <a:avLst/>
          </a:prstGeom>
          <a:noFill/>
        </p:spPr>
        <p:txBody>
          <a:bodyPr wrap="square" rtlCol="0">
            <a:spAutoFit/>
          </a:bodyPr>
          <a:lstStyle/>
          <a:p>
            <a:r>
              <a:rPr lang="en-US" dirty="0" smtClean="0">
                <a:solidFill>
                  <a:schemeClr val="tx1"/>
                </a:solidFill>
              </a:rPr>
              <a:t>Geologic Map of Santa Cruz Island</a:t>
            </a:r>
            <a:endParaRPr lang="en-US" dirty="0">
              <a:solidFill>
                <a:schemeClr val="tx1"/>
              </a:solidFill>
            </a:endParaRPr>
          </a:p>
        </p:txBody>
      </p:sp>
      <p:sp>
        <p:nvSpPr>
          <p:cNvPr id="4" name="TextBox 3"/>
          <p:cNvSpPr txBox="1"/>
          <p:nvPr/>
        </p:nvSpPr>
        <p:spPr>
          <a:xfrm rot="279111">
            <a:off x="5626100" y="3314700"/>
            <a:ext cx="19939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Monterey Fm.</a:t>
            </a:r>
            <a:endParaRPr lang="en-US" dirty="0">
              <a:effectLst>
                <a:outerShdw blurRad="38100" dist="38100" dir="2700000" algn="tl">
                  <a:srgbClr val="000000">
                    <a:alpha val="43137"/>
                  </a:srgbClr>
                </a:outerShdw>
              </a:effectLst>
            </a:endParaRPr>
          </a:p>
        </p:txBody>
      </p:sp>
      <p:sp>
        <p:nvSpPr>
          <p:cNvPr id="5" name="TextBox 4"/>
          <p:cNvSpPr txBox="1"/>
          <p:nvPr/>
        </p:nvSpPr>
        <p:spPr>
          <a:xfrm rot="1308151">
            <a:off x="1511300" y="4064000"/>
            <a:ext cx="2895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Blanca Fm.</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DSCN03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89123" name="Text Box 3"/>
          <p:cNvSpPr txBox="1">
            <a:spLocks noChangeArrowheads="1"/>
          </p:cNvSpPr>
          <p:nvPr/>
        </p:nvSpPr>
        <p:spPr bwMode="auto">
          <a:xfrm>
            <a:off x="1168400" y="4394200"/>
            <a:ext cx="3644900" cy="519113"/>
          </a:xfrm>
          <a:prstGeom prst="rect">
            <a:avLst/>
          </a:prstGeom>
          <a:noFill/>
          <a:ln w="38100">
            <a:noFill/>
            <a:miter lim="800000"/>
            <a:headEnd/>
            <a:tailEnd/>
          </a:ln>
          <a:effectLst/>
        </p:spPr>
        <p:txBody>
          <a:bodyPr wrap="square">
            <a:spAutoFit/>
          </a:bodyPr>
          <a:lstStyle/>
          <a:p>
            <a:pPr>
              <a:spcBef>
                <a:spcPct val="50000"/>
              </a:spcBef>
            </a:pPr>
            <a:r>
              <a:rPr lang="en-US" dirty="0">
                <a:solidFill>
                  <a:schemeClr val="tx1"/>
                </a:solidFill>
              </a:rPr>
              <a:t>Monterey </a:t>
            </a:r>
            <a:r>
              <a:rPr lang="en-US" dirty="0" smtClean="0">
                <a:solidFill>
                  <a:schemeClr val="tx1"/>
                </a:solidFill>
              </a:rPr>
              <a:t>Shale</a:t>
            </a:r>
            <a:endParaRPr lang="en-US" dirty="0">
              <a:solidFill>
                <a:schemeClr val="tx1"/>
              </a:solidFill>
            </a:endParaRPr>
          </a:p>
        </p:txBody>
      </p:sp>
      <p:sp>
        <p:nvSpPr>
          <p:cNvPr id="4" name="Text Box 3"/>
          <p:cNvSpPr txBox="1">
            <a:spLocks noChangeArrowheads="1"/>
          </p:cNvSpPr>
          <p:nvPr/>
        </p:nvSpPr>
        <p:spPr bwMode="auto">
          <a:xfrm>
            <a:off x="0" y="977900"/>
            <a:ext cx="9144000" cy="519113"/>
          </a:xfrm>
          <a:prstGeom prst="rect">
            <a:avLst/>
          </a:prstGeom>
          <a:noFill/>
          <a:ln w="38100">
            <a:noFill/>
            <a:miter lim="800000"/>
            <a:headEnd/>
            <a:tailEnd/>
          </a:ln>
          <a:effectLst/>
        </p:spPr>
        <p:txBody>
          <a:bodyPr>
            <a:spAutoFit/>
          </a:bodyPr>
          <a:lstStyle/>
          <a:p>
            <a:pPr>
              <a:spcBef>
                <a:spcPct val="50000"/>
              </a:spcBef>
            </a:pPr>
            <a:r>
              <a:rPr lang="en-US" dirty="0" smtClean="0">
                <a:effectLst>
                  <a:outerShdw blurRad="38100" dist="38100" dir="2700000" algn="tl">
                    <a:srgbClr val="000000">
                      <a:alpha val="43137"/>
                    </a:srgbClr>
                  </a:outerShdw>
                </a:effectLst>
              </a:rPr>
              <a:t>Santa </a:t>
            </a:r>
            <a:r>
              <a:rPr lang="en-US" dirty="0">
                <a:effectLst>
                  <a:outerShdw blurRad="38100" dist="38100" dir="2700000" algn="tl">
                    <a:srgbClr val="000000">
                      <a:alpha val="43137"/>
                    </a:srgbClr>
                  </a:outerShdw>
                </a:effectLst>
              </a:rPr>
              <a:t>Cruz Island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27jul2003_13"/>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76835" name="Text Box 3"/>
          <p:cNvSpPr txBox="1">
            <a:spLocks noChangeArrowheads="1"/>
          </p:cNvSpPr>
          <p:nvPr/>
        </p:nvSpPr>
        <p:spPr bwMode="auto">
          <a:xfrm>
            <a:off x="0" y="0"/>
            <a:ext cx="9144000" cy="519112"/>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Typical Monterey Shale in Santa Barbara</a:t>
            </a:r>
          </a:p>
        </p:txBody>
      </p:sp>
      <p:sp>
        <p:nvSpPr>
          <p:cNvPr id="376836" name="Text Box 4"/>
          <p:cNvSpPr txBox="1">
            <a:spLocks noChangeArrowheads="1"/>
          </p:cNvSpPr>
          <p:nvPr/>
        </p:nvSpPr>
        <p:spPr bwMode="auto">
          <a:xfrm>
            <a:off x="5105400" y="4343400"/>
            <a:ext cx="3124200" cy="519113"/>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diatomaceous</a:t>
            </a:r>
          </a:p>
        </p:txBody>
      </p:sp>
      <p:sp>
        <p:nvSpPr>
          <p:cNvPr id="376837" name="Line 5"/>
          <p:cNvSpPr>
            <a:spLocks noChangeShapeType="1"/>
          </p:cNvSpPr>
          <p:nvPr/>
        </p:nvSpPr>
        <p:spPr bwMode="auto">
          <a:xfrm flipH="1" flipV="1">
            <a:off x="6172200" y="2743200"/>
            <a:ext cx="533400" cy="1676400"/>
          </a:xfrm>
          <a:prstGeom prst="line">
            <a:avLst/>
          </a:prstGeom>
          <a:noFill/>
          <a:ln w="38100">
            <a:solidFill>
              <a:schemeClr val="bg1"/>
            </a:solidFill>
            <a:round/>
            <a:headEnd/>
            <a:tailEnd type="triangle" w="med" len="med"/>
          </a:ln>
          <a:effectLst>
            <a:outerShdw blurRad="50800" dist="38100" dir="8100000" algn="tr"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DSCN030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Picture 3" descr="Stanta Cruz Island Geologic Map2color.tif"/>
          <p:cNvPicPr>
            <a:picLocks noChangeAspect="1"/>
          </p:cNvPicPr>
          <p:nvPr/>
        </p:nvPicPr>
        <p:blipFill>
          <a:blip r:embed="rId4" cstate="print"/>
          <a:stretch>
            <a:fillRect/>
          </a:stretch>
        </p:blipFill>
        <p:spPr>
          <a:xfrm>
            <a:off x="3474720" y="38100"/>
            <a:ext cx="5669280" cy="2514600"/>
          </a:xfrm>
          <a:prstGeom prst="rect">
            <a:avLst/>
          </a:prstGeom>
          <a:effectLst>
            <a:outerShdw blurRad="50800" dist="38100" dir="2700000" algn="tl" rotWithShape="0">
              <a:prstClr val="black">
                <a:alpha val="40000"/>
              </a:prstClr>
            </a:outerShdw>
          </a:effectLst>
        </p:spPr>
      </p:pic>
      <p:sp>
        <p:nvSpPr>
          <p:cNvPr id="438275" name="Text Box 3"/>
          <p:cNvSpPr txBox="1">
            <a:spLocks noChangeArrowheads="1"/>
          </p:cNvSpPr>
          <p:nvPr/>
        </p:nvSpPr>
        <p:spPr bwMode="auto">
          <a:xfrm>
            <a:off x="0" y="469900"/>
            <a:ext cx="3759200" cy="1384995"/>
          </a:xfrm>
          <a:prstGeom prst="rect">
            <a:avLst/>
          </a:prstGeom>
          <a:noFill/>
          <a:ln w="38100">
            <a:noFill/>
            <a:miter lim="800000"/>
            <a:headEnd/>
            <a:tailEnd/>
          </a:ln>
          <a:effectLst/>
        </p:spPr>
        <p:txBody>
          <a:bodyPr wrap="square">
            <a:spAutoFit/>
          </a:bodyPr>
          <a:lstStyle/>
          <a:p>
            <a:pPr>
              <a:spcBef>
                <a:spcPct val="50000"/>
              </a:spcBef>
            </a:pPr>
            <a:r>
              <a:rPr lang="en-US" dirty="0">
                <a:effectLst>
                  <a:outerShdw blurRad="38100" dist="38100" dir="2700000" algn="tl">
                    <a:srgbClr val="000000">
                      <a:alpha val="43137"/>
                    </a:srgbClr>
                  </a:outerShdw>
                </a:effectLst>
              </a:rPr>
              <a:t>Contact between volcanics and Monterey Shale</a:t>
            </a:r>
          </a:p>
        </p:txBody>
      </p:sp>
      <p:sp>
        <p:nvSpPr>
          <p:cNvPr id="5" name="5-Point Star 4"/>
          <p:cNvSpPr/>
          <p:nvPr/>
        </p:nvSpPr>
        <p:spPr bwMode="auto">
          <a:xfrm>
            <a:off x="7975600" y="342900"/>
            <a:ext cx="368300" cy="330200"/>
          </a:xfrm>
          <a:prstGeom prst="star5">
            <a:avLst/>
          </a:prstGeom>
          <a:solidFill>
            <a:schemeClr val="bg1"/>
          </a:solidFill>
          <a:ln w="158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DSCN030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DSCN030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2819400" y="1600200"/>
            <a:ext cx="23241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Fault</a:t>
            </a:r>
            <a:endParaRPr lang="en-US" dirty="0">
              <a:solidFill>
                <a:srgbClr val="FF0000"/>
              </a:solidFill>
              <a:effectLst>
                <a:outerShdw blurRad="38100" dist="38100" dir="2700000" algn="tl">
                  <a:srgbClr val="000000">
                    <a:alpha val="43137"/>
                  </a:srgbClr>
                </a:outerShdw>
              </a:effectLst>
            </a:endParaRPr>
          </a:p>
        </p:txBody>
      </p:sp>
      <p:cxnSp>
        <p:nvCxnSpPr>
          <p:cNvPr id="5" name="Straight Arrow Connector 4"/>
          <p:cNvCxnSpPr/>
          <p:nvPr/>
        </p:nvCxnSpPr>
        <p:spPr bwMode="auto">
          <a:xfrm rot="16200000" flipH="1">
            <a:off x="3943350" y="2266950"/>
            <a:ext cx="673100" cy="2794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DSCN030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42373" name="Text Box 5"/>
          <p:cNvSpPr txBox="1">
            <a:spLocks noChangeArrowheads="1"/>
          </p:cNvSpPr>
          <p:nvPr/>
        </p:nvSpPr>
        <p:spPr bwMode="auto">
          <a:xfrm>
            <a:off x="0" y="4914900"/>
            <a:ext cx="6096000" cy="519113"/>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Faulting creates restricted basins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DSCN030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42371" name="Text Box 3"/>
          <p:cNvSpPr txBox="1">
            <a:spLocks noChangeArrowheads="1"/>
          </p:cNvSpPr>
          <p:nvPr/>
        </p:nvSpPr>
        <p:spPr bwMode="auto">
          <a:xfrm>
            <a:off x="4495800" y="152400"/>
            <a:ext cx="2438400" cy="946150"/>
          </a:xfrm>
          <a:prstGeom prst="rect">
            <a:avLst/>
          </a:prstGeom>
          <a:noFill/>
          <a:ln w="38100">
            <a:noFill/>
            <a:miter lim="800000"/>
            <a:headEnd/>
            <a:tailEnd/>
          </a:ln>
          <a:effectLst/>
        </p:spPr>
        <p:txBody>
          <a:bodyPr>
            <a:spAutoFit/>
          </a:bodyPr>
          <a:lstStyle/>
          <a:p>
            <a:pPr>
              <a:spcBef>
                <a:spcPct val="50000"/>
              </a:spcBef>
            </a:pPr>
            <a:r>
              <a:rPr lang="en-US"/>
              <a:t>Ash fertilizes diatoms</a:t>
            </a:r>
          </a:p>
        </p:txBody>
      </p:sp>
      <p:sp>
        <p:nvSpPr>
          <p:cNvPr id="442372" name="AutoShape 4"/>
          <p:cNvSpPr>
            <a:spLocks noChangeArrowheads="1"/>
          </p:cNvSpPr>
          <p:nvPr/>
        </p:nvSpPr>
        <p:spPr bwMode="auto">
          <a:xfrm flipH="1">
            <a:off x="3657600" y="1143000"/>
            <a:ext cx="3810000" cy="1219200"/>
          </a:xfrm>
          <a:prstGeom prst="curvedDownArrow">
            <a:avLst>
              <a:gd name="adj1" fmla="val 70964"/>
              <a:gd name="adj2" fmla="val 124407"/>
              <a:gd name="adj3" fmla="val 74273"/>
            </a:avLst>
          </a:prstGeom>
          <a:solidFill>
            <a:schemeClr val="accent1"/>
          </a:solidFill>
          <a:ln w="38100">
            <a:solidFill>
              <a:srgbClr val="FF0000"/>
            </a:solidFill>
            <a:miter lim="800000"/>
            <a:headEnd/>
            <a:tailEnd/>
          </a:ln>
          <a:effectLst/>
        </p:spPr>
        <p:txBody>
          <a:bodyPr wrap="none" anchor="ctr"/>
          <a:lstStyle/>
          <a:p>
            <a:endParaRPr lang="en-US"/>
          </a:p>
        </p:txBody>
      </p:sp>
      <p:sp>
        <p:nvSpPr>
          <p:cNvPr id="6" name="Text Box 5"/>
          <p:cNvSpPr txBox="1">
            <a:spLocks noChangeArrowheads="1"/>
          </p:cNvSpPr>
          <p:nvPr/>
        </p:nvSpPr>
        <p:spPr bwMode="auto">
          <a:xfrm>
            <a:off x="0" y="4914900"/>
            <a:ext cx="6096000" cy="519113"/>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Faulting creates restricted basins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hannel_Islands_lrg"/>
          <p:cNvPicPr>
            <a:picLocks noChangeAspect="1" noChangeArrowheads="1"/>
          </p:cNvPicPr>
          <p:nvPr/>
        </p:nvPicPr>
        <p:blipFill>
          <a:blip r:embed="rId3"/>
          <a:srcRect l="45833" t="8519" r="15364" b="39069"/>
          <a:stretch>
            <a:fillRect/>
          </a:stretch>
        </p:blipFill>
        <p:spPr bwMode="auto">
          <a:xfrm rot="402459">
            <a:off x="0" y="1517650"/>
            <a:ext cx="9263063" cy="3587750"/>
          </a:xfrm>
          <a:prstGeom prst="rect">
            <a:avLst/>
          </a:prstGeom>
          <a:noFill/>
        </p:spPr>
      </p:pic>
      <p:sp>
        <p:nvSpPr>
          <p:cNvPr id="289795" name="Line 3"/>
          <p:cNvSpPr>
            <a:spLocks noChangeShapeType="1"/>
          </p:cNvSpPr>
          <p:nvPr/>
        </p:nvSpPr>
        <p:spPr bwMode="auto">
          <a:xfrm>
            <a:off x="-228600" y="2667000"/>
            <a:ext cx="9677400" cy="1981200"/>
          </a:xfrm>
          <a:prstGeom prst="line">
            <a:avLst/>
          </a:prstGeom>
          <a:noFill/>
          <a:ln w="38100">
            <a:solidFill>
              <a:srgbClr val="FF0000"/>
            </a:solidFill>
            <a:round/>
            <a:headEnd/>
            <a:tailEnd/>
          </a:ln>
          <a:effectLst/>
        </p:spPr>
        <p:txBody>
          <a:bodyPr/>
          <a:lstStyle/>
          <a:p>
            <a:endParaRPr lang="en-US"/>
          </a:p>
        </p:txBody>
      </p:sp>
      <p:sp>
        <p:nvSpPr>
          <p:cNvPr id="289796" name="Text Box 4"/>
          <p:cNvSpPr txBox="1">
            <a:spLocks noChangeArrowheads="1"/>
          </p:cNvSpPr>
          <p:nvPr/>
        </p:nvSpPr>
        <p:spPr bwMode="auto">
          <a:xfrm>
            <a:off x="0" y="5867400"/>
            <a:ext cx="9144000" cy="519113"/>
          </a:xfrm>
          <a:prstGeom prst="rect">
            <a:avLst/>
          </a:prstGeom>
          <a:noFill/>
          <a:ln w="38100">
            <a:noFill/>
            <a:miter lim="800000"/>
            <a:headEnd/>
            <a:tailEnd/>
          </a:ln>
          <a:effectLst/>
        </p:spPr>
        <p:txBody>
          <a:bodyPr>
            <a:spAutoFit/>
          </a:bodyPr>
          <a:lstStyle/>
          <a:p>
            <a:pPr>
              <a:spcBef>
                <a:spcPct val="50000"/>
              </a:spcBef>
            </a:pPr>
            <a:r>
              <a:rPr lang="en-US"/>
              <a:t>Santa Cruz Island Fault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Fractured sandstone in the Monterey formation. Fracture is &#10;stained by tar, indicating that is was an HC pathway, but the &#10;surrounding coarse grained sandstone was not."/>
          <p:cNvPicPr>
            <a:picLocks noChangeAspect="1" noChangeArrowheads="1"/>
          </p:cNvPicPr>
          <p:nvPr/>
        </p:nvPicPr>
        <p:blipFill>
          <a:blip r:embed="rId3"/>
          <a:srcRect/>
          <a:stretch>
            <a:fillRect/>
          </a:stretch>
        </p:blipFill>
        <p:spPr bwMode="auto">
          <a:xfrm>
            <a:off x="-868680" y="-15467"/>
            <a:ext cx="10012680" cy="6888933"/>
          </a:xfrm>
          <a:prstGeom prst="rect">
            <a:avLst/>
          </a:prstGeom>
          <a:noFill/>
        </p:spPr>
      </p:pic>
      <p:sp>
        <p:nvSpPr>
          <p:cNvPr id="409603" name="Text Box 3"/>
          <p:cNvSpPr txBox="1">
            <a:spLocks noChangeArrowheads="1"/>
          </p:cNvSpPr>
          <p:nvPr/>
        </p:nvSpPr>
        <p:spPr bwMode="auto">
          <a:xfrm rot="223943">
            <a:off x="1219201" y="1874521"/>
            <a:ext cx="9144000" cy="519113"/>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Hydrocarbons in Monterey Shale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B Channel.jpg"/>
          <p:cNvPicPr>
            <a:picLocks noChangeAspect="1"/>
          </p:cNvPicPr>
          <p:nvPr/>
        </p:nvPicPr>
        <p:blipFill>
          <a:blip r:embed="rId3"/>
          <a:stretch>
            <a:fillRect/>
          </a:stretch>
        </p:blipFill>
        <p:spPr>
          <a:xfrm>
            <a:off x="-117231" y="0"/>
            <a:ext cx="9378462" cy="6858000"/>
          </a:xfrm>
          <a:prstGeom prst="rect">
            <a:avLst/>
          </a:prstGeom>
        </p:spPr>
      </p:pic>
      <p:sp>
        <p:nvSpPr>
          <p:cNvPr id="4" name="TextBox 3"/>
          <p:cNvSpPr txBox="1"/>
          <p:nvPr/>
        </p:nvSpPr>
        <p:spPr>
          <a:xfrm>
            <a:off x="2286000" y="2905780"/>
            <a:ext cx="5608320" cy="523220"/>
          </a:xfrm>
          <a:prstGeom prst="rect">
            <a:avLst/>
          </a:prstGeom>
          <a:noFill/>
          <a:scene3d>
            <a:camera prst="isometricOffAxis2Top">
              <a:rot lat="19200000" lon="3000000" rev="18000000"/>
            </a:camera>
            <a:lightRig rig="threePt" dir="t"/>
          </a:scene3d>
        </p:spPr>
        <p:txBody>
          <a:bodyPr wrap="square" rtlCol="0">
            <a:spAutoFit/>
          </a:bodyPr>
          <a:lstStyle/>
          <a:p>
            <a:r>
              <a:rPr lang="en-US" dirty="0" smtClean="0">
                <a:effectLst>
                  <a:outerShdw blurRad="38100" dist="38100" dir="2700000" algn="tl">
                    <a:srgbClr val="000000">
                      <a:alpha val="43137"/>
                    </a:srgbClr>
                  </a:outerShdw>
                </a:effectLst>
              </a:rPr>
              <a:t>Santa Barbara Channel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lum bright="-30000" contrast="30000"/>
          </a:blip>
          <a:srcRect/>
          <a:stretch>
            <a:fillRect/>
          </a:stretch>
        </p:blipFill>
        <p:spPr bwMode="auto">
          <a:xfrm>
            <a:off x="0" y="0"/>
            <a:ext cx="9140603" cy="6858000"/>
          </a:xfrm>
          <a:prstGeom prst="rect">
            <a:avLst/>
          </a:prstGeom>
          <a:noFill/>
          <a:ln w="9525">
            <a:noFill/>
            <a:miter lim="800000"/>
            <a:headEnd/>
            <a:tailEnd/>
          </a:ln>
          <a:effectLst/>
        </p:spPr>
      </p:pic>
      <p:sp>
        <p:nvSpPr>
          <p:cNvPr id="3" name="TextBox 2"/>
          <p:cNvSpPr txBox="1"/>
          <p:nvPr/>
        </p:nvSpPr>
        <p:spPr>
          <a:xfrm>
            <a:off x="2362200" y="1676400"/>
            <a:ext cx="303276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Barbara Channel</a:t>
            </a:r>
            <a:endParaRPr lang="en-US" dirty="0">
              <a:effectLst>
                <a:outerShdw blurRad="38100" dist="38100" dir="2700000" algn="tl">
                  <a:srgbClr val="000000">
                    <a:alpha val="43137"/>
                  </a:srgbClr>
                </a:outerShdw>
              </a:effectLst>
            </a:endParaRPr>
          </a:p>
        </p:txBody>
      </p:sp>
      <p:sp>
        <p:nvSpPr>
          <p:cNvPr id="5" name="TextBox 4"/>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6" name="TextBox 5"/>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2"/>
          <p:cNvPicPr>
            <a:picLocks noChangeAspect="1" noChangeArrowheads="1"/>
          </p:cNvPicPr>
          <p:nvPr/>
        </p:nvPicPr>
        <p:blipFill>
          <a:blip r:embed="rId3">
            <a:lum bright="-30000" contrast="30000"/>
          </a:blip>
          <a:srcRect/>
          <a:stretch>
            <a:fillRect/>
          </a:stretch>
        </p:blipFill>
        <p:spPr bwMode="auto">
          <a:xfrm>
            <a:off x="0" y="0"/>
            <a:ext cx="9140603" cy="6858000"/>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2362200" y="1676400"/>
            <a:ext cx="303276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Barbara Channel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p:cNvPicPr>
            <a:picLocks noChangeAspect="1" noChangeArrowheads="1"/>
          </p:cNvPicPr>
          <p:nvPr/>
        </p:nvPicPr>
        <p:blipFill>
          <a:blip r:embed="rId3">
            <a:lum bright="-30000" contrast="30000"/>
          </a:blip>
          <a:srcRect/>
          <a:stretch>
            <a:fillRect/>
          </a:stretch>
        </p:blipFill>
        <p:spPr bwMode="auto">
          <a:xfrm>
            <a:off x="0" y="0"/>
            <a:ext cx="9140603" cy="6858000"/>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2362200" y="1676400"/>
            <a:ext cx="303276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Barbara Channel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3">
            <a:lum bright="-30000" contrast="30000"/>
          </a:blip>
          <a:srcRect/>
          <a:stretch>
            <a:fillRect/>
          </a:stretch>
        </p:blipFill>
        <p:spPr bwMode="auto">
          <a:xfrm>
            <a:off x="0" y="0"/>
            <a:ext cx="9144000" cy="6860548"/>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2362200" y="1676400"/>
            <a:ext cx="303276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Barbara Channel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p:cNvPicPr>
            <a:picLocks noChangeAspect="1" noChangeArrowheads="1"/>
          </p:cNvPicPr>
          <p:nvPr/>
        </p:nvPicPr>
        <p:blipFill>
          <a:blip r:embed="rId3">
            <a:lum bright="-30000" contrast="30000"/>
          </a:blip>
          <a:srcRect/>
          <a:stretch>
            <a:fillRect/>
          </a:stretch>
        </p:blipFill>
        <p:spPr bwMode="auto">
          <a:xfrm>
            <a:off x="0" y="0"/>
            <a:ext cx="9140603" cy="6858000"/>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2362200" y="1676400"/>
            <a:ext cx="303276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Barbara Channel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3">
            <a:lum bright="-30000" contrast="30000"/>
          </a:blip>
          <a:srcRect/>
          <a:stretch>
            <a:fillRect/>
          </a:stretch>
        </p:blipFill>
        <p:spPr bwMode="auto">
          <a:xfrm>
            <a:off x="0" y="0"/>
            <a:ext cx="9144000" cy="6860548"/>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5593080" y="1173480"/>
            <a:ext cx="307848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Northern Channel Islands</a:t>
            </a:r>
            <a:endParaRPr lang="en-US" dirty="0">
              <a:effectLst>
                <a:outerShdw blurRad="38100" dist="38100" dir="2700000" algn="tl">
                  <a:srgbClr val="000000">
                    <a:alpha val="43137"/>
                  </a:srgbClr>
                </a:outerShdw>
              </a:effectLst>
            </a:endParaRPr>
          </a:p>
        </p:txBody>
      </p:sp>
      <p:cxnSp>
        <p:nvCxnSpPr>
          <p:cNvPr id="7" name="Straight Arrow Connector 6"/>
          <p:cNvCxnSpPr/>
          <p:nvPr/>
        </p:nvCxnSpPr>
        <p:spPr bwMode="auto">
          <a:xfrm>
            <a:off x="7848600" y="2118360"/>
            <a:ext cx="838200" cy="42672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3">
            <a:lum bright="-30000" contrast="30000"/>
          </a:blip>
          <a:srcRect/>
          <a:stretch>
            <a:fillRect/>
          </a:stretch>
        </p:blipFill>
        <p:spPr bwMode="auto">
          <a:xfrm>
            <a:off x="0" y="0"/>
            <a:ext cx="9144000" cy="6860548"/>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5593080" y="1173480"/>
            <a:ext cx="307848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Northern Channel Islands</a:t>
            </a:r>
            <a:endParaRPr lang="en-US" dirty="0">
              <a:effectLst>
                <a:outerShdw blurRad="38100" dist="38100" dir="2700000" algn="tl">
                  <a:srgbClr val="000000">
                    <a:alpha val="43137"/>
                  </a:srgbClr>
                </a:outerShdw>
              </a:effectLst>
            </a:endParaRPr>
          </a:p>
        </p:txBody>
      </p:sp>
      <p:cxnSp>
        <p:nvCxnSpPr>
          <p:cNvPr id="6" name="Straight Arrow Connector 5"/>
          <p:cNvCxnSpPr/>
          <p:nvPr/>
        </p:nvCxnSpPr>
        <p:spPr bwMode="auto">
          <a:xfrm>
            <a:off x="7848600" y="2118360"/>
            <a:ext cx="838200" cy="42672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3">
            <a:lum bright="-30000" contrast="30000"/>
          </a:blip>
          <a:srcRect/>
          <a:stretch>
            <a:fillRect/>
          </a:stretch>
        </p:blipFill>
        <p:spPr bwMode="auto">
          <a:xfrm>
            <a:off x="0" y="0"/>
            <a:ext cx="9144000" cy="6860548"/>
          </a:xfrm>
          <a:prstGeom prst="rect">
            <a:avLst/>
          </a:prstGeom>
          <a:noFill/>
          <a:ln w="9525">
            <a:noFill/>
            <a:miter lim="800000"/>
            <a:headEnd/>
            <a:tailEnd/>
          </a:ln>
          <a:effectLst/>
        </p:spPr>
      </p:pic>
      <p:sp>
        <p:nvSpPr>
          <p:cNvPr id="3" name="TextBox 2"/>
          <p:cNvSpPr txBox="1"/>
          <p:nvPr/>
        </p:nvSpPr>
        <p:spPr>
          <a:xfrm>
            <a:off x="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North</a:t>
            </a:r>
            <a:endParaRPr lang="en-US" dirty="0">
              <a:effectLst>
                <a:outerShdw blurRad="38100" dist="38100" dir="2700000" algn="tl">
                  <a:srgbClr val="000000">
                    <a:alpha val="43137"/>
                  </a:srgbClr>
                </a:outerShdw>
              </a:effectLst>
            </a:endParaRPr>
          </a:p>
        </p:txBody>
      </p:sp>
      <p:sp>
        <p:nvSpPr>
          <p:cNvPr id="4" name="TextBox 3"/>
          <p:cNvSpPr txBox="1"/>
          <p:nvPr/>
        </p:nvSpPr>
        <p:spPr>
          <a:xfrm>
            <a:off x="7711440" y="0"/>
            <a:ext cx="1432560" cy="53340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South</a:t>
            </a:r>
            <a:endParaRPr lang="en-US" dirty="0">
              <a:effectLst>
                <a:outerShdw blurRad="38100" dist="38100" dir="2700000" algn="tl">
                  <a:srgbClr val="000000">
                    <a:alpha val="43137"/>
                  </a:srgbClr>
                </a:outerShdw>
              </a:effectLst>
            </a:endParaRPr>
          </a:p>
        </p:txBody>
      </p:sp>
      <p:sp>
        <p:nvSpPr>
          <p:cNvPr id="5" name="TextBox 4"/>
          <p:cNvSpPr txBox="1"/>
          <p:nvPr/>
        </p:nvSpPr>
        <p:spPr>
          <a:xfrm>
            <a:off x="1370295" y="1798320"/>
            <a:ext cx="163068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Oil Rig</a:t>
            </a:r>
            <a:endParaRPr lang="en-US" dirty="0">
              <a:effectLst>
                <a:outerShdw blurRad="38100" dist="38100" dir="2700000" algn="tl">
                  <a:srgbClr val="000000">
                    <a:alpha val="43137"/>
                  </a:srgbClr>
                </a:outerShdw>
              </a:effectLst>
            </a:endParaRPr>
          </a:p>
        </p:txBody>
      </p:sp>
      <p:cxnSp>
        <p:nvCxnSpPr>
          <p:cNvPr id="8" name="Straight Connector 7"/>
          <p:cNvCxnSpPr/>
          <p:nvPr/>
        </p:nvCxnSpPr>
        <p:spPr bwMode="auto">
          <a:xfrm rot="5400000">
            <a:off x="1759812" y="3009714"/>
            <a:ext cx="895353" cy="9524"/>
          </a:xfrm>
          <a:prstGeom prst="line">
            <a:avLst/>
          </a:prstGeom>
          <a:solidFill>
            <a:schemeClr val="accent1"/>
          </a:solidFill>
          <a:ln w="381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cxnSp>
      <p:sp>
        <p:nvSpPr>
          <p:cNvPr id="13" name="Freeform 12"/>
          <p:cNvSpPr/>
          <p:nvPr/>
        </p:nvSpPr>
        <p:spPr bwMode="auto">
          <a:xfrm>
            <a:off x="2040727" y="2448732"/>
            <a:ext cx="329984" cy="280467"/>
          </a:xfrm>
          <a:custGeom>
            <a:avLst/>
            <a:gdLst>
              <a:gd name="connsiteX0" fmla="*/ 9525 w 628650"/>
              <a:gd name="connsiteY0" fmla="*/ 0 h 390525"/>
              <a:gd name="connsiteX1" fmla="*/ 628650 w 628650"/>
              <a:gd name="connsiteY1" fmla="*/ 0 h 390525"/>
              <a:gd name="connsiteX2" fmla="*/ 628650 w 628650"/>
              <a:gd name="connsiteY2" fmla="*/ 180975 h 390525"/>
              <a:gd name="connsiteX3" fmla="*/ 561975 w 628650"/>
              <a:gd name="connsiteY3" fmla="*/ 180975 h 390525"/>
              <a:gd name="connsiteX4" fmla="*/ 561975 w 628650"/>
              <a:gd name="connsiteY4" fmla="*/ 390525 h 390525"/>
              <a:gd name="connsiteX5" fmla="*/ 561975 w 628650"/>
              <a:gd name="connsiteY5" fmla="*/ 390525 h 390525"/>
              <a:gd name="connsiteX6" fmla="*/ 561975 w 628650"/>
              <a:gd name="connsiteY6" fmla="*/ 390525 h 390525"/>
              <a:gd name="connsiteX7" fmla="*/ 485775 w 628650"/>
              <a:gd name="connsiteY7" fmla="*/ 390525 h 390525"/>
              <a:gd name="connsiteX8" fmla="*/ 485775 w 628650"/>
              <a:gd name="connsiteY8" fmla="*/ 171450 h 390525"/>
              <a:gd name="connsiteX9" fmla="*/ 171450 w 628650"/>
              <a:gd name="connsiteY9" fmla="*/ 171450 h 390525"/>
              <a:gd name="connsiteX10" fmla="*/ 171450 w 628650"/>
              <a:gd name="connsiteY10" fmla="*/ 371475 h 390525"/>
              <a:gd name="connsiteX11" fmla="*/ 85725 w 628650"/>
              <a:gd name="connsiteY11" fmla="*/ 361950 h 390525"/>
              <a:gd name="connsiteX12" fmla="*/ 85725 w 628650"/>
              <a:gd name="connsiteY12" fmla="*/ 161925 h 390525"/>
              <a:gd name="connsiteX13" fmla="*/ 0 w 628650"/>
              <a:gd name="connsiteY13" fmla="*/ 161925 h 390525"/>
              <a:gd name="connsiteX14" fmla="*/ 9525 w 628650"/>
              <a:gd name="connsiteY14" fmla="*/ 0 h 390525"/>
              <a:gd name="connsiteX0" fmla="*/ 9525 w 628650"/>
              <a:gd name="connsiteY0" fmla="*/ 0 h 390525"/>
              <a:gd name="connsiteX1" fmla="*/ 628650 w 628650"/>
              <a:gd name="connsiteY1" fmla="*/ 0 h 390525"/>
              <a:gd name="connsiteX2" fmla="*/ 628650 w 628650"/>
              <a:gd name="connsiteY2" fmla="*/ 180975 h 390525"/>
              <a:gd name="connsiteX3" fmla="*/ 561975 w 628650"/>
              <a:gd name="connsiteY3" fmla="*/ 180975 h 390525"/>
              <a:gd name="connsiteX4" fmla="*/ 561975 w 628650"/>
              <a:gd name="connsiteY4" fmla="*/ 390525 h 390525"/>
              <a:gd name="connsiteX5" fmla="*/ 561975 w 628650"/>
              <a:gd name="connsiteY5" fmla="*/ 390525 h 390525"/>
              <a:gd name="connsiteX6" fmla="*/ 561975 w 628650"/>
              <a:gd name="connsiteY6" fmla="*/ 390525 h 390525"/>
              <a:gd name="connsiteX7" fmla="*/ 485775 w 628650"/>
              <a:gd name="connsiteY7" fmla="*/ 390525 h 390525"/>
              <a:gd name="connsiteX8" fmla="*/ 485775 w 628650"/>
              <a:gd name="connsiteY8" fmla="*/ 171450 h 390525"/>
              <a:gd name="connsiteX9" fmla="*/ 171450 w 628650"/>
              <a:gd name="connsiteY9" fmla="*/ 171450 h 390525"/>
              <a:gd name="connsiteX10" fmla="*/ 171450 w 628650"/>
              <a:gd name="connsiteY10" fmla="*/ 371475 h 390525"/>
              <a:gd name="connsiteX11" fmla="*/ 85725 w 628650"/>
              <a:gd name="connsiteY11" fmla="*/ 389382 h 390525"/>
              <a:gd name="connsiteX12" fmla="*/ 85725 w 628650"/>
              <a:gd name="connsiteY12" fmla="*/ 161925 h 390525"/>
              <a:gd name="connsiteX13" fmla="*/ 0 w 628650"/>
              <a:gd name="connsiteY13" fmla="*/ 161925 h 390525"/>
              <a:gd name="connsiteX14" fmla="*/ 9525 w 628650"/>
              <a:gd name="connsiteY14" fmla="*/ 0 h 390525"/>
              <a:gd name="connsiteX0" fmla="*/ 9525 w 628650"/>
              <a:gd name="connsiteY0" fmla="*/ 0 h 446913"/>
              <a:gd name="connsiteX1" fmla="*/ 628650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390525 h 446913"/>
              <a:gd name="connsiteX7" fmla="*/ 485775 w 628650"/>
              <a:gd name="connsiteY7" fmla="*/ 390525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389382 h 446913"/>
              <a:gd name="connsiteX12" fmla="*/ 85725 w 628650"/>
              <a:gd name="connsiteY12" fmla="*/ 161925 h 446913"/>
              <a:gd name="connsiteX13" fmla="*/ 0 w 628650"/>
              <a:gd name="connsiteY13" fmla="*/ 161925 h 446913"/>
              <a:gd name="connsiteX14" fmla="*/ 9525 w 628650"/>
              <a:gd name="connsiteY14" fmla="*/ 0 h 446913"/>
              <a:gd name="connsiteX0" fmla="*/ 9525 w 628650"/>
              <a:gd name="connsiteY0" fmla="*/ 0 h 446913"/>
              <a:gd name="connsiteX1" fmla="*/ 628650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390525 h 446913"/>
              <a:gd name="connsiteX7" fmla="*/ 485775 w 628650"/>
              <a:gd name="connsiteY7" fmla="*/ 390525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444246 h 446913"/>
              <a:gd name="connsiteX12" fmla="*/ 85725 w 628650"/>
              <a:gd name="connsiteY12" fmla="*/ 161925 h 446913"/>
              <a:gd name="connsiteX13" fmla="*/ 0 w 628650"/>
              <a:gd name="connsiteY13" fmla="*/ 161925 h 446913"/>
              <a:gd name="connsiteX14" fmla="*/ 9525 w 628650"/>
              <a:gd name="connsiteY14" fmla="*/ 0 h 446913"/>
              <a:gd name="connsiteX0" fmla="*/ 9525 w 628650"/>
              <a:gd name="connsiteY0" fmla="*/ 0 h 446913"/>
              <a:gd name="connsiteX1" fmla="*/ 628650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390525 h 446913"/>
              <a:gd name="connsiteX7" fmla="*/ 485775 w 628650"/>
              <a:gd name="connsiteY7" fmla="*/ 445389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444246 h 446913"/>
              <a:gd name="connsiteX12" fmla="*/ 85725 w 628650"/>
              <a:gd name="connsiteY12" fmla="*/ 161925 h 446913"/>
              <a:gd name="connsiteX13" fmla="*/ 0 w 628650"/>
              <a:gd name="connsiteY13" fmla="*/ 161925 h 446913"/>
              <a:gd name="connsiteX14" fmla="*/ 9525 w 628650"/>
              <a:gd name="connsiteY14" fmla="*/ 0 h 446913"/>
              <a:gd name="connsiteX0" fmla="*/ 9525 w 628650"/>
              <a:gd name="connsiteY0" fmla="*/ 0 h 446913"/>
              <a:gd name="connsiteX1" fmla="*/ 628650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440817 h 446913"/>
              <a:gd name="connsiteX7" fmla="*/ 485775 w 628650"/>
              <a:gd name="connsiteY7" fmla="*/ 445389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444246 h 446913"/>
              <a:gd name="connsiteX12" fmla="*/ 85725 w 628650"/>
              <a:gd name="connsiteY12" fmla="*/ 161925 h 446913"/>
              <a:gd name="connsiteX13" fmla="*/ 0 w 628650"/>
              <a:gd name="connsiteY13" fmla="*/ 161925 h 446913"/>
              <a:gd name="connsiteX14" fmla="*/ 9525 w 628650"/>
              <a:gd name="connsiteY14" fmla="*/ 0 h 446913"/>
              <a:gd name="connsiteX0" fmla="*/ 46101 w 628650"/>
              <a:gd name="connsiteY0" fmla="*/ 0 h 446913"/>
              <a:gd name="connsiteX1" fmla="*/ 628650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440817 h 446913"/>
              <a:gd name="connsiteX7" fmla="*/ 485775 w 628650"/>
              <a:gd name="connsiteY7" fmla="*/ 445389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444246 h 446913"/>
              <a:gd name="connsiteX12" fmla="*/ 85725 w 628650"/>
              <a:gd name="connsiteY12" fmla="*/ 161925 h 446913"/>
              <a:gd name="connsiteX13" fmla="*/ 0 w 628650"/>
              <a:gd name="connsiteY13" fmla="*/ 161925 h 446913"/>
              <a:gd name="connsiteX14" fmla="*/ 46101 w 628650"/>
              <a:gd name="connsiteY14" fmla="*/ 0 h 446913"/>
              <a:gd name="connsiteX0" fmla="*/ 46101 w 628650"/>
              <a:gd name="connsiteY0" fmla="*/ 0 h 446913"/>
              <a:gd name="connsiteX1" fmla="*/ 580644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440817 h 446913"/>
              <a:gd name="connsiteX7" fmla="*/ 485775 w 628650"/>
              <a:gd name="connsiteY7" fmla="*/ 445389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444246 h 446913"/>
              <a:gd name="connsiteX12" fmla="*/ 85725 w 628650"/>
              <a:gd name="connsiteY12" fmla="*/ 161925 h 446913"/>
              <a:gd name="connsiteX13" fmla="*/ 0 w 628650"/>
              <a:gd name="connsiteY13" fmla="*/ 161925 h 446913"/>
              <a:gd name="connsiteX14" fmla="*/ 46101 w 628650"/>
              <a:gd name="connsiteY14" fmla="*/ 0 h 446913"/>
              <a:gd name="connsiteX0" fmla="*/ 46101 w 628650"/>
              <a:gd name="connsiteY0" fmla="*/ 0 h 446913"/>
              <a:gd name="connsiteX1" fmla="*/ 580644 w 628650"/>
              <a:gd name="connsiteY1" fmla="*/ 0 h 446913"/>
              <a:gd name="connsiteX2" fmla="*/ 628650 w 628650"/>
              <a:gd name="connsiteY2" fmla="*/ 180975 h 446913"/>
              <a:gd name="connsiteX3" fmla="*/ 561975 w 628650"/>
              <a:gd name="connsiteY3" fmla="*/ 180975 h 446913"/>
              <a:gd name="connsiteX4" fmla="*/ 561975 w 628650"/>
              <a:gd name="connsiteY4" fmla="*/ 390525 h 446913"/>
              <a:gd name="connsiteX5" fmla="*/ 561975 w 628650"/>
              <a:gd name="connsiteY5" fmla="*/ 390525 h 446913"/>
              <a:gd name="connsiteX6" fmla="*/ 561975 w 628650"/>
              <a:gd name="connsiteY6" fmla="*/ 440817 h 446913"/>
              <a:gd name="connsiteX7" fmla="*/ 485775 w 628650"/>
              <a:gd name="connsiteY7" fmla="*/ 445389 h 446913"/>
              <a:gd name="connsiteX8" fmla="*/ 485775 w 628650"/>
              <a:gd name="connsiteY8" fmla="*/ 171450 h 446913"/>
              <a:gd name="connsiteX9" fmla="*/ 171450 w 628650"/>
              <a:gd name="connsiteY9" fmla="*/ 171450 h 446913"/>
              <a:gd name="connsiteX10" fmla="*/ 171450 w 628650"/>
              <a:gd name="connsiteY10" fmla="*/ 446913 h 446913"/>
              <a:gd name="connsiteX11" fmla="*/ 85725 w 628650"/>
              <a:gd name="connsiteY11" fmla="*/ 444246 h 446913"/>
              <a:gd name="connsiteX12" fmla="*/ 85725 w 628650"/>
              <a:gd name="connsiteY12" fmla="*/ 161925 h 446913"/>
              <a:gd name="connsiteX13" fmla="*/ 0 w 628650"/>
              <a:gd name="connsiteY13" fmla="*/ 161925 h 446913"/>
              <a:gd name="connsiteX14" fmla="*/ 46101 w 628650"/>
              <a:gd name="connsiteY14" fmla="*/ 0 h 44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8650" h="446913">
                <a:moveTo>
                  <a:pt x="46101" y="0"/>
                </a:moveTo>
                <a:lnTo>
                  <a:pt x="580644" y="0"/>
                </a:lnTo>
                <a:lnTo>
                  <a:pt x="628650" y="180975"/>
                </a:lnTo>
                <a:lnTo>
                  <a:pt x="561975" y="180975"/>
                </a:lnTo>
                <a:lnTo>
                  <a:pt x="561975" y="390525"/>
                </a:lnTo>
                <a:lnTo>
                  <a:pt x="561975" y="390525"/>
                </a:lnTo>
                <a:lnTo>
                  <a:pt x="561975" y="440817"/>
                </a:lnTo>
                <a:lnTo>
                  <a:pt x="485775" y="445389"/>
                </a:lnTo>
                <a:lnTo>
                  <a:pt x="485775" y="171450"/>
                </a:lnTo>
                <a:lnTo>
                  <a:pt x="171450" y="171450"/>
                </a:lnTo>
                <a:lnTo>
                  <a:pt x="171450" y="446913"/>
                </a:lnTo>
                <a:lnTo>
                  <a:pt x="85725" y="444246"/>
                </a:lnTo>
                <a:lnTo>
                  <a:pt x="85725" y="161925"/>
                </a:lnTo>
                <a:lnTo>
                  <a:pt x="0" y="161925"/>
                </a:lnTo>
                <a:lnTo>
                  <a:pt x="46101" y="0"/>
                </a:lnTo>
                <a:close/>
              </a:path>
            </a:pathLst>
          </a:custGeom>
          <a:solidFill>
            <a:schemeClr val="tx2">
              <a:lumMod val="65000"/>
              <a:lumOff val="35000"/>
            </a:schemeClr>
          </a:solidFill>
          <a:ln w="317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Channel_Islands_lrg"/>
          <p:cNvPicPr>
            <a:picLocks noChangeAspect="1" noChangeArrowheads="1"/>
          </p:cNvPicPr>
          <p:nvPr/>
        </p:nvPicPr>
        <p:blipFill>
          <a:blip r:embed="rId3"/>
          <a:srcRect l="45833" t="8519" r="15364" b="39069"/>
          <a:stretch>
            <a:fillRect/>
          </a:stretch>
        </p:blipFill>
        <p:spPr bwMode="auto">
          <a:xfrm rot="402459">
            <a:off x="0" y="1517650"/>
            <a:ext cx="9263063" cy="3587750"/>
          </a:xfrm>
          <a:prstGeom prst="rect">
            <a:avLst/>
          </a:prstGeom>
          <a:noFill/>
        </p:spPr>
      </p:pic>
      <p:sp>
        <p:nvSpPr>
          <p:cNvPr id="291843" name="Line 3"/>
          <p:cNvSpPr>
            <a:spLocks noChangeShapeType="1"/>
          </p:cNvSpPr>
          <p:nvPr/>
        </p:nvSpPr>
        <p:spPr bwMode="auto">
          <a:xfrm>
            <a:off x="-228600" y="2667000"/>
            <a:ext cx="9677400" cy="1981200"/>
          </a:xfrm>
          <a:prstGeom prst="line">
            <a:avLst/>
          </a:prstGeom>
          <a:noFill/>
          <a:ln w="38100">
            <a:solidFill>
              <a:srgbClr val="FF0000"/>
            </a:solidFill>
            <a:round/>
            <a:headEnd/>
            <a:tailEnd/>
          </a:ln>
          <a:effectLst/>
        </p:spPr>
        <p:txBody>
          <a:bodyPr/>
          <a:lstStyle/>
          <a:p>
            <a:endParaRPr lang="en-US"/>
          </a:p>
        </p:txBody>
      </p:sp>
      <p:sp>
        <p:nvSpPr>
          <p:cNvPr id="291844" name="Text Box 4"/>
          <p:cNvSpPr txBox="1">
            <a:spLocks noChangeArrowheads="1"/>
          </p:cNvSpPr>
          <p:nvPr/>
        </p:nvSpPr>
        <p:spPr bwMode="auto">
          <a:xfrm>
            <a:off x="0" y="5867400"/>
            <a:ext cx="9144000" cy="519113"/>
          </a:xfrm>
          <a:prstGeom prst="rect">
            <a:avLst/>
          </a:prstGeom>
          <a:noFill/>
          <a:ln w="38100">
            <a:noFill/>
            <a:miter lim="800000"/>
            <a:headEnd/>
            <a:tailEnd/>
          </a:ln>
          <a:effectLst/>
        </p:spPr>
        <p:txBody>
          <a:bodyPr>
            <a:spAutoFit/>
          </a:bodyPr>
          <a:lstStyle/>
          <a:p>
            <a:pPr>
              <a:spcBef>
                <a:spcPct val="50000"/>
              </a:spcBef>
            </a:pPr>
            <a:r>
              <a:rPr lang="en-US"/>
              <a:t>Santa Cruz Island Fault</a:t>
            </a:r>
          </a:p>
        </p:txBody>
      </p:sp>
      <p:sp>
        <p:nvSpPr>
          <p:cNvPr id="7" name="Right Arrow 6"/>
          <p:cNvSpPr/>
          <p:nvPr/>
        </p:nvSpPr>
        <p:spPr bwMode="auto">
          <a:xfrm rot="775899">
            <a:off x="2819399" y="3718560"/>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8" name="Right Arrow 7"/>
          <p:cNvSpPr/>
          <p:nvPr/>
        </p:nvSpPr>
        <p:spPr bwMode="auto">
          <a:xfrm rot="11584073">
            <a:off x="2957612" y="2695469"/>
            <a:ext cx="1386840" cy="609600"/>
          </a:xfrm>
          <a:prstGeom prst="rightArrow">
            <a:avLst/>
          </a:prstGeom>
          <a:solidFill>
            <a:srgbClr val="FF0000"/>
          </a:solidFill>
          <a:ln w="381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http://lh5.ggpht.com/_ye5e9aYxFnU/SAudks-LlxI/AAAAAAAABYw/J2Tdnc-I4sQ/2008+Santa+Barbara+02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1026" name="Picture 2" descr="http://l.yimg.com/g/images/spaceball.gif"/>
          <p:cNvPicPr>
            <a:picLocks noChangeAspect="1" noChangeArrowheads="1"/>
          </p:cNvPicPr>
          <p:nvPr/>
        </p:nvPicPr>
        <p:blipFill>
          <a:blip r:embed="rId4"/>
          <a:srcRect/>
          <a:stretch>
            <a:fillRect/>
          </a:stretch>
        </p:blipFill>
        <p:spPr bwMode="auto">
          <a:xfrm>
            <a:off x="63500" y="-1531938"/>
            <a:ext cx="4762500" cy="3171826"/>
          </a:xfrm>
          <a:prstGeom prst="rect">
            <a:avLst/>
          </a:prstGeom>
          <a:noFill/>
        </p:spPr>
      </p:pic>
      <p:pic>
        <p:nvPicPr>
          <p:cNvPr id="1028" name="Picture 4" descr="http://l.yimg.com/g/images/spaceball.gif"/>
          <p:cNvPicPr>
            <a:picLocks noChangeAspect="1" noChangeArrowheads="1"/>
          </p:cNvPicPr>
          <p:nvPr/>
        </p:nvPicPr>
        <p:blipFill>
          <a:blip r:embed="rId4"/>
          <a:srcRect/>
          <a:stretch>
            <a:fillRect/>
          </a:stretch>
        </p:blipFill>
        <p:spPr bwMode="auto">
          <a:xfrm>
            <a:off x="63500" y="-1531938"/>
            <a:ext cx="4762500" cy="3171826"/>
          </a:xfrm>
          <a:prstGeom prst="rect">
            <a:avLst/>
          </a:prstGeom>
          <a:noFill/>
        </p:spPr>
      </p:pic>
      <p:sp>
        <p:nvSpPr>
          <p:cNvPr id="7" name="TextBox 6"/>
          <p:cNvSpPr txBox="1"/>
          <p:nvPr/>
        </p:nvSpPr>
        <p:spPr>
          <a:xfrm>
            <a:off x="1104900" y="226070"/>
            <a:ext cx="69342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Oil rigs in Santa Barbara Channel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DSCN029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82979" name="Text Box 3"/>
          <p:cNvSpPr txBox="1">
            <a:spLocks noChangeArrowheads="1"/>
          </p:cNvSpPr>
          <p:nvPr/>
        </p:nvSpPr>
        <p:spPr bwMode="auto">
          <a:xfrm>
            <a:off x="0" y="1524000"/>
            <a:ext cx="9144000" cy="519113"/>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Weak rock folds easily</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DSCN029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3"/>
          <p:cNvSpPr txBox="1">
            <a:spLocks noChangeArrowheads="1"/>
          </p:cNvSpPr>
          <p:nvPr/>
        </p:nvSpPr>
        <p:spPr bwMode="auto">
          <a:xfrm>
            <a:off x="0" y="1524000"/>
            <a:ext cx="9144000" cy="519113"/>
          </a:xfrm>
          <a:prstGeom prst="rect">
            <a:avLst/>
          </a:prstGeom>
          <a:noFill/>
          <a:ln w="38100">
            <a:noFill/>
            <a:miter lim="800000"/>
            <a:headEnd/>
            <a:tailEnd/>
          </a:ln>
          <a:effectLst/>
        </p:spPr>
        <p:txBody>
          <a:bodyPr>
            <a:spAutoFit/>
          </a:bodyPr>
          <a:lstStyle/>
          <a:p>
            <a:pPr>
              <a:spcBef>
                <a:spcPct val="50000"/>
              </a:spcBef>
            </a:pPr>
            <a:r>
              <a:rPr lang="en-US" dirty="0" smtClean="0">
                <a:effectLst>
                  <a:outerShdw blurRad="38100" dist="38100" dir="2700000" algn="tl">
                    <a:srgbClr val="000000">
                      <a:alpha val="43137"/>
                    </a:srgbClr>
                  </a:outerShdw>
                </a:effectLst>
              </a:rPr>
              <a:t>Transtension becomes Transtension</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DSCN0295.JPG"/>
          <p:cNvPicPr>
            <a:picLocks noChangeAspect="1" noChangeArrowheads="1"/>
          </p:cNvPicPr>
          <p:nvPr/>
        </p:nvPicPr>
        <p:blipFill>
          <a:blip r:embed="rId3"/>
          <a:srcRect/>
          <a:stretch>
            <a:fillRect/>
          </a:stretch>
        </p:blipFill>
        <p:spPr bwMode="auto">
          <a:xfrm>
            <a:off x="685800" y="0"/>
            <a:ext cx="5143500" cy="6858000"/>
          </a:xfrm>
          <a:prstGeom prst="rect">
            <a:avLst/>
          </a:prstGeom>
          <a:noFill/>
        </p:spPr>
      </p:pic>
      <p:sp>
        <p:nvSpPr>
          <p:cNvPr id="385027" name="Text Box 3"/>
          <p:cNvSpPr txBox="1">
            <a:spLocks noChangeArrowheads="1"/>
          </p:cNvSpPr>
          <p:nvPr/>
        </p:nvSpPr>
        <p:spPr bwMode="auto">
          <a:xfrm>
            <a:off x="5867400" y="2514600"/>
            <a:ext cx="3276600" cy="946150"/>
          </a:xfrm>
          <a:prstGeom prst="rect">
            <a:avLst/>
          </a:prstGeom>
          <a:noFill/>
          <a:ln w="38100">
            <a:noFill/>
            <a:miter lim="800000"/>
            <a:headEnd/>
            <a:tailEnd/>
          </a:ln>
          <a:effectLst/>
        </p:spPr>
        <p:txBody>
          <a:bodyPr>
            <a:spAutoFit/>
          </a:bodyPr>
          <a:lstStyle/>
          <a:p>
            <a:pPr>
              <a:spcBef>
                <a:spcPct val="50000"/>
              </a:spcBef>
            </a:pPr>
            <a:r>
              <a:rPr lang="en-US"/>
              <a:t>Landslide in Monterey Shale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hannel_fog"/>
          <p:cNvPicPr>
            <a:picLocks noChangeAspect="1" noChangeArrowheads="1"/>
          </p:cNvPicPr>
          <p:nvPr/>
        </p:nvPicPr>
        <p:blipFill>
          <a:blip r:embed="rId3"/>
          <a:srcRect/>
          <a:stretch>
            <a:fillRect/>
          </a:stretch>
        </p:blipFill>
        <p:spPr bwMode="auto">
          <a:xfrm>
            <a:off x="0" y="1128712"/>
            <a:ext cx="9144000" cy="5729288"/>
          </a:xfrm>
          <a:prstGeom prst="rect">
            <a:avLst/>
          </a:prstGeom>
          <a:noFill/>
        </p:spPr>
      </p:pic>
      <p:sp>
        <p:nvSpPr>
          <p:cNvPr id="154627" name="Text Box 3"/>
          <p:cNvSpPr txBox="1">
            <a:spLocks noChangeArrowheads="1"/>
          </p:cNvSpPr>
          <p:nvPr/>
        </p:nvSpPr>
        <p:spPr bwMode="auto">
          <a:xfrm>
            <a:off x="0" y="304800"/>
            <a:ext cx="9144000" cy="519113"/>
          </a:xfrm>
          <a:prstGeom prst="rect">
            <a:avLst/>
          </a:prstGeom>
          <a:noFill/>
          <a:ln w="38100">
            <a:noFill/>
            <a:miter lim="800000"/>
            <a:headEnd/>
            <a:tailEnd/>
          </a:ln>
          <a:effectLst/>
        </p:spPr>
        <p:txBody>
          <a:bodyPr>
            <a:spAutoFit/>
          </a:bodyPr>
          <a:lstStyle/>
          <a:p>
            <a:pPr>
              <a:spcBef>
                <a:spcPct val="50000"/>
              </a:spcBef>
            </a:pPr>
            <a:r>
              <a:rPr lang="en-US" dirty="0"/>
              <a:t>Resistant </a:t>
            </a:r>
            <a:r>
              <a:rPr lang="en-US" dirty="0" smtClean="0"/>
              <a:t>north side </a:t>
            </a:r>
            <a:r>
              <a:rPr lang="en-US" dirty="0"/>
              <a:t>volcanic rocks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scorpion1"/>
          <p:cNvPicPr>
            <a:picLocks noChangeAspect="1" noChangeArrowheads="1"/>
          </p:cNvPicPr>
          <p:nvPr/>
        </p:nvPicPr>
        <p:blipFill>
          <a:blip r:embed="rId3"/>
          <a:srcRect/>
          <a:stretch>
            <a:fillRect/>
          </a:stretch>
        </p:blipFill>
        <p:spPr bwMode="auto">
          <a:xfrm>
            <a:off x="0" y="779462"/>
            <a:ext cx="9144000" cy="6078538"/>
          </a:xfrm>
          <a:prstGeom prst="rect">
            <a:avLst/>
          </a:prstGeom>
          <a:noFill/>
        </p:spPr>
      </p:pic>
      <p:sp>
        <p:nvSpPr>
          <p:cNvPr id="47108" name="Text Box 4"/>
          <p:cNvSpPr txBox="1">
            <a:spLocks noChangeArrowheads="1"/>
          </p:cNvSpPr>
          <p:nvPr/>
        </p:nvSpPr>
        <p:spPr bwMode="auto">
          <a:xfrm>
            <a:off x="0" y="127000"/>
            <a:ext cx="9144000" cy="519113"/>
          </a:xfrm>
          <a:prstGeom prst="rect">
            <a:avLst/>
          </a:prstGeom>
          <a:noFill/>
          <a:ln w="38100">
            <a:noFill/>
            <a:miter lim="800000"/>
            <a:headEnd/>
            <a:tailEnd/>
          </a:ln>
          <a:effectLst/>
        </p:spPr>
        <p:txBody>
          <a:bodyPr>
            <a:spAutoFit/>
          </a:bodyPr>
          <a:lstStyle/>
          <a:p>
            <a:pPr>
              <a:spcBef>
                <a:spcPct val="50000"/>
              </a:spcBef>
            </a:pPr>
            <a:r>
              <a:rPr lang="en-US" dirty="0"/>
              <a:t>Resistant volcanics form sea cliffs and …</a:t>
            </a:r>
          </a:p>
        </p:txBody>
      </p:sp>
      <p:sp>
        <p:nvSpPr>
          <p:cNvPr id="4" name="TextBox 3"/>
          <p:cNvSpPr txBox="1"/>
          <p:nvPr/>
        </p:nvSpPr>
        <p:spPr>
          <a:xfrm>
            <a:off x="3048000" y="4419600"/>
            <a:ext cx="25146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Scorpion Cove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anana.mccorison.com/images/031002/Painted%20Cave%201.JPG"/>
          <p:cNvPicPr>
            <a:picLocks noChangeAspect="1" noChangeArrowheads="1"/>
          </p:cNvPicPr>
          <p:nvPr/>
        </p:nvPicPr>
        <p:blipFill>
          <a:blip r:embed="rId3"/>
          <a:srcRect/>
          <a:stretch>
            <a:fillRect/>
          </a:stretch>
        </p:blipFill>
        <p:spPr bwMode="auto">
          <a:xfrm>
            <a:off x="883443" y="-304800"/>
            <a:ext cx="7377113" cy="9836151"/>
          </a:xfrm>
          <a:prstGeom prst="rect">
            <a:avLst/>
          </a:prstGeom>
          <a:noFill/>
        </p:spPr>
      </p:pic>
      <p:sp>
        <p:nvSpPr>
          <p:cNvPr id="3" name="TextBox 2"/>
          <p:cNvSpPr txBox="1"/>
          <p:nvPr/>
        </p:nvSpPr>
        <p:spPr>
          <a:xfrm rot="3351234">
            <a:off x="860704" y="1737731"/>
            <a:ext cx="4476750" cy="523220"/>
          </a:xfrm>
          <a:prstGeom prst="rect">
            <a:avLst/>
          </a:prstGeom>
          <a:noFill/>
        </p:spPr>
        <p:txBody>
          <a:bodyPr wrap="square" rtlCol="0">
            <a:spAutoFit/>
          </a:bodyPr>
          <a:lstStyle/>
          <a:p>
            <a:r>
              <a:rPr lang="en-US" spc="600" dirty="0" smtClean="0">
                <a:solidFill>
                  <a:srgbClr val="FF0000"/>
                </a:solidFill>
              </a:rPr>
              <a:t>fault</a:t>
            </a:r>
            <a:endParaRPr lang="en-US" spc="600" dirty="0">
              <a:solidFill>
                <a:srgbClr val="FF0000"/>
              </a:solidFill>
            </a:endParaRPr>
          </a:p>
        </p:txBody>
      </p:sp>
      <p:sp>
        <p:nvSpPr>
          <p:cNvPr id="4" name="Text Box 3"/>
          <p:cNvSpPr txBox="1">
            <a:spLocks noChangeArrowheads="1"/>
          </p:cNvSpPr>
          <p:nvPr/>
        </p:nvSpPr>
        <p:spPr bwMode="auto">
          <a:xfrm>
            <a:off x="3295651" y="4982230"/>
            <a:ext cx="1771650" cy="954107"/>
          </a:xfrm>
          <a:prstGeom prst="rect">
            <a:avLst/>
          </a:prstGeom>
          <a:noFill/>
          <a:ln w="38100">
            <a:noFill/>
            <a:miter lim="800000"/>
            <a:headEnd/>
            <a:tailEnd/>
          </a:ln>
          <a:effectLst/>
        </p:spPr>
        <p:txBody>
          <a:bodyPr wrap="square">
            <a:spAutoFit/>
          </a:bodyPr>
          <a:lstStyle/>
          <a:p>
            <a:r>
              <a:rPr lang="en-US" dirty="0">
                <a:effectLst>
                  <a:outerShdw blurRad="38100" dist="38100" dir="2700000" algn="tl">
                    <a:srgbClr val="000000">
                      <a:alpha val="43137"/>
                    </a:srgbClr>
                  </a:outerShdw>
                </a:effectLst>
              </a:rPr>
              <a:t>Painted </a:t>
            </a:r>
            <a:r>
              <a:rPr lang="en-US" dirty="0" smtClean="0">
                <a:effectLst>
                  <a:outerShdw blurRad="38100" dist="38100" dir="2700000" algn="tl">
                    <a:srgbClr val="000000">
                      <a:alpha val="43137"/>
                    </a:srgbClr>
                  </a:outerShdw>
                </a:effectLst>
              </a:rPr>
              <a:t>Cave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http://www.silvermermaid.com/pix/channel_islands_20080816/over_cave2.jpg"/>
          <p:cNvPicPr>
            <a:picLocks noChangeAspect="1" noChangeArrowheads="1"/>
          </p:cNvPicPr>
          <p:nvPr/>
        </p:nvPicPr>
        <p:blipFill>
          <a:blip r:embed="rId3"/>
          <a:srcRect/>
          <a:stretch>
            <a:fillRect/>
          </a:stretch>
        </p:blipFill>
        <p:spPr bwMode="auto">
          <a:xfrm>
            <a:off x="0" y="0"/>
            <a:ext cx="10287000" cy="6858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SantaCruz"/>
          <p:cNvPicPr>
            <a:picLocks noChangeAspect="1" noChangeArrowheads="1"/>
          </p:cNvPicPr>
          <p:nvPr/>
        </p:nvPicPr>
        <p:blipFill>
          <a:blip r:embed="rId3"/>
          <a:srcRect/>
          <a:stretch>
            <a:fillRect/>
          </a:stretch>
        </p:blipFill>
        <p:spPr bwMode="auto">
          <a:xfrm>
            <a:off x="0" y="564356"/>
            <a:ext cx="9144000" cy="5729288"/>
          </a:xfrm>
          <a:prstGeom prst="rect">
            <a:avLst/>
          </a:prstGeom>
          <a:noFill/>
        </p:spPr>
      </p:pic>
      <p:sp>
        <p:nvSpPr>
          <p:cNvPr id="156675" name="Text Box 3"/>
          <p:cNvSpPr txBox="1">
            <a:spLocks noChangeArrowheads="1"/>
          </p:cNvSpPr>
          <p:nvPr/>
        </p:nvSpPr>
        <p:spPr bwMode="auto">
          <a:xfrm rot="21432577">
            <a:off x="-16783" y="3060734"/>
            <a:ext cx="4113832" cy="519112"/>
          </a:xfrm>
          <a:prstGeom prst="rect">
            <a:avLst/>
          </a:prstGeom>
          <a:noFill/>
          <a:ln w="38100">
            <a:noFill/>
            <a:miter lim="800000"/>
            <a:headEnd/>
            <a:tailEnd/>
          </a:ln>
          <a:effectLst/>
        </p:spPr>
        <p:txBody>
          <a:bodyPr wrap="square">
            <a:spAutoFit/>
          </a:bodyPr>
          <a:lstStyle/>
          <a:p>
            <a:pPr>
              <a:spcBef>
                <a:spcPct val="50000"/>
              </a:spcBef>
            </a:pPr>
            <a:r>
              <a:rPr lang="en-US" dirty="0"/>
              <a:t>Marine </a:t>
            </a:r>
            <a:r>
              <a:rPr lang="en-US" dirty="0" smtClean="0"/>
              <a:t>terrace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6"/>
          <p:cNvPicPr>
            <a:picLocks noChangeAspect="1" noChangeArrowheads="1"/>
          </p:cNvPicPr>
          <p:nvPr/>
        </p:nvPicPr>
        <p:blipFill>
          <a:blip r:embed="rId3"/>
          <a:srcRect/>
          <a:stretch>
            <a:fillRect/>
          </a:stretch>
        </p:blipFill>
        <p:spPr bwMode="auto">
          <a:xfrm>
            <a:off x="0" y="-914400"/>
            <a:ext cx="9144000" cy="9144000"/>
          </a:xfrm>
          <a:prstGeom prst="rect">
            <a:avLst/>
          </a:prstGeom>
          <a:noFill/>
          <a:ln w="9525">
            <a:noFill/>
            <a:miter lim="800000"/>
            <a:headEnd/>
            <a:tailEnd/>
          </a:ln>
        </p:spPr>
      </p:pic>
      <p:sp>
        <p:nvSpPr>
          <p:cNvPr id="11267" name="Freeform 3"/>
          <p:cNvSpPr>
            <a:spLocks/>
          </p:cNvSpPr>
          <p:nvPr/>
        </p:nvSpPr>
        <p:spPr bwMode="auto">
          <a:xfrm>
            <a:off x="-152400" y="3048000"/>
            <a:ext cx="6934200" cy="4953000"/>
          </a:xfrm>
          <a:custGeom>
            <a:avLst/>
            <a:gdLst>
              <a:gd name="T0" fmla="*/ 2147483647 w 3576"/>
              <a:gd name="T1" fmla="*/ 2147483647 h 2573"/>
              <a:gd name="T2" fmla="*/ 2147483647 w 3576"/>
              <a:gd name="T3" fmla="*/ 2147483647 h 2573"/>
              <a:gd name="T4" fmla="*/ 2147483647 w 3576"/>
              <a:gd name="T5" fmla="*/ 2147483647 h 2573"/>
              <a:gd name="T6" fmla="*/ 2147483647 w 3576"/>
              <a:gd name="T7" fmla="*/ 2147483647 h 2573"/>
              <a:gd name="T8" fmla="*/ 2147483647 w 3576"/>
              <a:gd name="T9" fmla="*/ 2147483647 h 2573"/>
              <a:gd name="T10" fmla="*/ 2147483647 w 3576"/>
              <a:gd name="T11" fmla="*/ 2147483647 h 2573"/>
              <a:gd name="T12" fmla="*/ 2147483647 w 3576"/>
              <a:gd name="T13" fmla="*/ 2147483647 h 2573"/>
              <a:gd name="T14" fmla="*/ 2147483647 w 3576"/>
              <a:gd name="T15" fmla="*/ 2147483647 h 2573"/>
              <a:gd name="T16" fmla="*/ 2147483647 w 3576"/>
              <a:gd name="T17" fmla="*/ 2147483647 h 2573"/>
              <a:gd name="T18" fmla="*/ 2147483647 w 3576"/>
              <a:gd name="T19" fmla="*/ 2147483647 h 2573"/>
              <a:gd name="T20" fmla="*/ 2147483647 w 3576"/>
              <a:gd name="T21" fmla="*/ 2147483647 h 2573"/>
              <a:gd name="T22" fmla="*/ 2147483647 w 3576"/>
              <a:gd name="T23" fmla="*/ 2147483647 h 2573"/>
              <a:gd name="T24" fmla="*/ 2147483647 w 3576"/>
              <a:gd name="T25" fmla="*/ 2147483647 h 2573"/>
              <a:gd name="T26" fmla="*/ 2147483647 w 3576"/>
              <a:gd name="T27" fmla="*/ 2147483647 h 2573"/>
              <a:gd name="T28" fmla="*/ 2147483647 w 3576"/>
              <a:gd name="T29" fmla="*/ 2147483647 h 2573"/>
              <a:gd name="T30" fmla="*/ 2147483647 w 3576"/>
              <a:gd name="T31" fmla="*/ 2147483647 h 2573"/>
              <a:gd name="T32" fmla="*/ 2147483647 w 3576"/>
              <a:gd name="T33" fmla="*/ 2147483647 h 2573"/>
              <a:gd name="T34" fmla="*/ 2147483647 w 3576"/>
              <a:gd name="T35" fmla="*/ 2147483647 h 2573"/>
              <a:gd name="T36" fmla="*/ 2147483647 w 3576"/>
              <a:gd name="T37" fmla="*/ 2147483647 h 2573"/>
              <a:gd name="T38" fmla="*/ 2147483647 w 3576"/>
              <a:gd name="T39" fmla="*/ 2147483647 h 2573"/>
              <a:gd name="T40" fmla="*/ 2147483647 w 3576"/>
              <a:gd name="T41" fmla="*/ 2147483647 h 2573"/>
              <a:gd name="T42" fmla="*/ 2147483647 w 3576"/>
              <a:gd name="T43" fmla="*/ 2147483647 h 2573"/>
              <a:gd name="T44" fmla="*/ 2147483647 w 3576"/>
              <a:gd name="T45" fmla="*/ 2147483647 h 2573"/>
              <a:gd name="T46" fmla="*/ 2147483647 w 3576"/>
              <a:gd name="T47" fmla="*/ 2147483647 h 2573"/>
              <a:gd name="T48" fmla="*/ 0 w 3576"/>
              <a:gd name="T49" fmla="*/ 0 h 25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6"/>
              <a:gd name="T76" fmla="*/ 0 h 2573"/>
              <a:gd name="T77" fmla="*/ 3576 w 3576"/>
              <a:gd name="T78" fmla="*/ 2573 h 25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6" h="2573">
                <a:moveTo>
                  <a:pt x="3576" y="2573"/>
                </a:moveTo>
                <a:cubicBezTo>
                  <a:pt x="3518" y="2524"/>
                  <a:pt x="3469" y="2473"/>
                  <a:pt x="3409" y="2425"/>
                </a:cubicBezTo>
                <a:cubicBezTo>
                  <a:pt x="3375" y="2398"/>
                  <a:pt x="3332" y="2379"/>
                  <a:pt x="3298" y="2350"/>
                </a:cubicBezTo>
                <a:cubicBezTo>
                  <a:pt x="3263" y="2320"/>
                  <a:pt x="3241" y="2291"/>
                  <a:pt x="3196" y="2276"/>
                </a:cubicBezTo>
                <a:cubicBezTo>
                  <a:pt x="3164" y="2245"/>
                  <a:pt x="3124" y="2223"/>
                  <a:pt x="3093" y="2192"/>
                </a:cubicBezTo>
                <a:cubicBezTo>
                  <a:pt x="3025" y="2124"/>
                  <a:pt x="3060" y="2150"/>
                  <a:pt x="2991" y="2109"/>
                </a:cubicBezTo>
                <a:cubicBezTo>
                  <a:pt x="2982" y="2097"/>
                  <a:pt x="2974" y="2082"/>
                  <a:pt x="2963" y="2072"/>
                </a:cubicBezTo>
                <a:cubicBezTo>
                  <a:pt x="2937" y="2048"/>
                  <a:pt x="2901" y="2035"/>
                  <a:pt x="2880" y="2007"/>
                </a:cubicBezTo>
                <a:cubicBezTo>
                  <a:pt x="2852" y="1968"/>
                  <a:pt x="2814" y="1929"/>
                  <a:pt x="2768" y="1914"/>
                </a:cubicBezTo>
                <a:cubicBezTo>
                  <a:pt x="2720" y="1840"/>
                  <a:pt x="2638" y="1804"/>
                  <a:pt x="2573" y="1747"/>
                </a:cubicBezTo>
                <a:cubicBezTo>
                  <a:pt x="2543" y="1721"/>
                  <a:pt x="2522" y="1687"/>
                  <a:pt x="2490" y="1663"/>
                </a:cubicBezTo>
                <a:cubicBezTo>
                  <a:pt x="2423" y="1613"/>
                  <a:pt x="2357" y="1567"/>
                  <a:pt x="2294" y="1514"/>
                </a:cubicBezTo>
                <a:cubicBezTo>
                  <a:pt x="2247" y="1475"/>
                  <a:pt x="2191" y="1457"/>
                  <a:pt x="2146" y="1412"/>
                </a:cubicBezTo>
                <a:cubicBezTo>
                  <a:pt x="2093" y="1359"/>
                  <a:pt x="2144" y="1405"/>
                  <a:pt x="2053" y="1347"/>
                </a:cubicBezTo>
                <a:cubicBezTo>
                  <a:pt x="2003" y="1315"/>
                  <a:pt x="1969" y="1277"/>
                  <a:pt x="1914" y="1254"/>
                </a:cubicBezTo>
                <a:cubicBezTo>
                  <a:pt x="1855" y="1197"/>
                  <a:pt x="1781" y="1182"/>
                  <a:pt x="1718" y="1133"/>
                </a:cubicBezTo>
                <a:cubicBezTo>
                  <a:pt x="1647" y="1078"/>
                  <a:pt x="1601" y="1013"/>
                  <a:pt x="1514" y="985"/>
                </a:cubicBezTo>
                <a:cubicBezTo>
                  <a:pt x="1442" y="890"/>
                  <a:pt x="1325" y="845"/>
                  <a:pt x="1235" y="771"/>
                </a:cubicBezTo>
                <a:cubicBezTo>
                  <a:pt x="1184" y="729"/>
                  <a:pt x="1182" y="708"/>
                  <a:pt x="1124" y="687"/>
                </a:cubicBezTo>
                <a:cubicBezTo>
                  <a:pt x="1083" y="648"/>
                  <a:pt x="1045" y="624"/>
                  <a:pt x="994" y="604"/>
                </a:cubicBezTo>
                <a:cubicBezTo>
                  <a:pt x="949" y="545"/>
                  <a:pt x="883" y="521"/>
                  <a:pt x="827" y="474"/>
                </a:cubicBezTo>
                <a:cubicBezTo>
                  <a:pt x="715" y="379"/>
                  <a:pt x="586" y="311"/>
                  <a:pt x="455" y="241"/>
                </a:cubicBezTo>
                <a:cubicBezTo>
                  <a:pt x="414" y="219"/>
                  <a:pt x="356" y="180"/>
                  <a:pt x="316" y="167"/>
                </a:cubicBezTo>
                <a:cubicBezTo>
                  <a:pt x="257" y="148"/>
                  <a:pt x="203" y="111"/>
                  <a:pt x="148" y="84"/>
                </a:cubicBezTo>
                <a:cubicBezTo>
                  <a:pt x="102" y="61"/>
                  <a:pt x="36" y="37"/>
                  <a:pt x="0" y="0"/>
                </a:cubicBezTo>
              </a:path>
            </a:pathLst>
          </a:custGeom>
          <a:noFill/>
          <a:ln w="38100">
            <a:solidFill>
              <a:srgbClr val="FFFF00"/>
            </a:solidFill>
            <a:round/>
            <a:headEnd/>
            <a:tailEnd/>
          </a:ln>
        </p:spPr>
        <p:txBody>
          <a:bodyPr/>
          <a:lstStyle/>
          <a:p>
            <a:endParaRPr lang="en-US"/>
          </a:p>
        </p:txBody>
      </p:sp>
      <p:sp>
        <p:nvSpPr>
          <p:cNvPr id="11268" name="Freeform 4"/>
          <p:cNvSpPr>
            <a:spLocks/>
          </p:cNvSpPr>
          <p:nvPr/>
        </p:nvSpPr>
        <p:spPr bwMode="auto">
          <a:xfrm>
            <a:off x="0" y="1917700"/>
            <a:ext cx="6621463" cy="427038"/>
          </a:xfrm>
          <a:custGeom>
            <a:avLst/>
            <a:gdLst>
              <a:gd name="T0" fmla="*/ 0 w 4487"/>
              <a:gd name="T1" fmla="*/ 2147483647 h 269"/>
              <a:gd name="T2" fmla="*/ 2147483647 w 4487"/>
              <a:gd name="T3" fmla="*/ 2147483647 h 269"/>
              <a:gd name="T4" fmla="*/ 2147483647 w 4487"/>
              <a:gd name="T5" fmla="*/ 2147483647 h 269"/>
              <a:gd name="T6" fmla="*/ 2147483647 w 4487"/>
              <a:gd name="T7" fmla="*/ 2147483647 h 269"/>
              <a:gd name="T8" fmla="*/ 2147483647 w 4487"/>
              <a:gd name="T9" fmla="*/ 0 h 269"/>
              <a:gd name="T10" fmla="*/ 2147483647 w 4487"/>
              <a:gd name="T11" fmla="*/ 2147483647 h 269"/>
              <a:gd name="T12" fmla="*/ 2147483647 w 4487"/>
              <a:gd name="T13" fmla="*/ 2147483647 h 269"/>
              <a:gd name="T14" fmla="*/ 2147483647 w 4487"/>
              <a:gd name="T15" fmla="*/ 2147483647 h 269"/>
              <a:gd name="T16" fmla="*/ 2147483647 w 4487"/>
              <a:gd name="T17" fmla="*/ 2147483647 h 269"/>
              <a:gd name="T18" fmla="*/ 2147483647 w 4487"/>
              <a:gd name="T19" fmla="*/ 2147483647 h 269"/>
              <a:gd name="T20" fmla="*/ 2147483647 w 4487"/>
              <a:gd name="T21" fmla="*/ 2147483647 h 269"/>
              <a:gd name="T22" fmla="*/ 2147483647 w 4487"/>
              <a:gd name="T23" fmla="*/ 2147483647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87"/>
              <a:gd name="T37" fmla="*/ 0 h 269"/>
              <a:gd name="T38" fmla="*/ 4487 w 4487"/>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87" h="269">
                <a:moveTo>
                  <a:pt x="0" y="269"/>
                </a:moveTo>
                <a:cubicBezTo>
                  <a:pt x="159" y="218"/>
                  <a:pt x="314" y="159"/>
                  <a:pt x="474" y="111"/>
                </a:cubicBezTo>
                <a:cubicBezTo>
                  <a:pt x="557" y="86"/>
                  <a:pt x="642" y="74"/>
                  <a:pt x="725" y="46"/>
                </a:cubicBezTo>
                <a:cubicBezTo>
                  <a:pt x="787" y="25"/>
                  <a:pt x="855" y="34"/>
                  <a:pt x="920" y="28"/>
                </a:cubicBezTo>
                <a:cubicBezTo>
                  <a:pt x="1022" y="19"/>
                  <a:pt x="1124" y="8"/>
                  <a:pt x="1226" y="0"/>
                </a:cubicBezTo>
                <a:cubicBezTo>
                  <a:pt x="1396" y="11"/>
                  <a:pt x="1561" y="35"/>
                  <a:pt x="1728" y="65"/>
                </a:cubicBezTo>
                <a:cubicBezTo>
                  <a:pt x="2015" y="52"/>
                  <a:pt x="2292" y="63"/>
                  <a:pt x="2574" y="102"/>
                </a:cubicBezTo>
                <a:cubicBezTo>
                  <a:pt x="2802" y="178"/>
                  <a:pt x="2567" y="103"/>
                  <a:pt x="3233" y="121"/>
                </a:cubicBezTo>
                <a:cubicBezTo>
                  <a:pt x="3308" y="123"/>
                  <a:pt x="3390" y="141"/>
                  <a:pt x="3465" y="148"/>
                </a:cubicBezTo>
                <a:cubicBezTo>
                  <a:pt x="3741" y="128"/>
                  <a:pt x="3633" y="140"/>
                  <a:pt x="3791" y="121"/>
                </a:cubicBezTo>
                <a:cubicBezTo>
                  <a:pt x="3920" y="125"/>
                  <a:pt x="4074" y="125"/>
                  <a:pt x="4209" y="139"/>
                </a:cubicBezTo>
                <a:cubicBezTo>
                  <a:pt x="4303" y="149"/>
                  <a:pt x="4392" y="176"/>
                  <a:pt x="4487" y="176"/>
                </a:cubicBezTo>
              </a:path>
            </a:pathLst>
          </a:custGeom>
          <a:noFill/>
          <a:ln w="38100">
            <a:solidFill>
              <a:srgbClr val="FF0000"/>
            </a:solidFill>
            <a:round/>
            <a:headEnd/>
            <a:tailEnd/>
          </a:ln>
        </p:spPr>
        <p:txBody>
          <a:bodyPr/>
          <a:lstStyle/>
          <a:p>
            <a:endParaRPr lang="en-US"/>
          </a:p>
        </p:txBody>
      </p:sp>
      <p:sp>
        <p:nvSpPr>
          <p:cNvPr id="11269" name="Freeform 5"/>
          <p:cNvSpPr>
            <a:spLocks/>
          </p:cNvSpPr>
          <p:nvPr/>
        </p:nvSpPr>
        <p:spPr bwMode="auto">
          <a:xfrm>
            <a:off x="-2362200" y="-2971800"/>
            <a:ext cx="6324600" cy="4419600"/>
          </a:xfrm>
          <a:custGeom>
            <a:avLst/>
            <a:gdLst>
              <a:gd name="T0" fmla="*/ 2147483647 w 3576"/>
              <a:gd name="T1" fmla="*/ 2147483647 h 2573"/>
              <a:gd name="T2" fmla="*/ 2147483647 w 3576"/>
              <a:gd name="T3" fmla="*/ 2147483647 h 2573"/>
              <a:gd name="T4" fmla="*/ 2147483647 w 3576"/>
              <a:gd name="T5" fmla="*/ 2147483647 h 2573"/>
              <a:gd name="T6" fmla="*/ 2147483647 w 3576"/>
              <a:gd name="T7" fmla="*/ 2147483647 h 2573"/>
              <a:gd name="T8" fmla="*/ 2147483647 w 3576"/>
              <a:gd name="T9" fmla="*/ 2147483647 h 2573"/>
              <a:gd name="T10" fmla="*/ 2147483647 w 3576"/>
              <a:gd name="T11" fmla="*/ 2147483647 h 2573"/>
              <a:gd name="T12" fmla="*/ 2147483647 w 3576"/>
              <a:gd name="T13" fmla="*/ 2147483647 h 2573"/>
              <a:gd name="T14" fmla="*/ 2147483647 w 3576"/>
              <a:gd name="T15" fmla="*/ 2147483647 h 2573"/>
              <a:gd name="T16" fmla="*/ 2147483647 w 3576"/>
              <a:gd name="T17" fmla="*/ 2147483647 h 2573"/>
              <a:gd name="T18" fmla="*/ 2147483647 w 3576"/>
              <a:gd name="T19" fmla="*/ 2147483647 h 2573"/>
              <a:gd name="T20" fmla="*/ 2147483647 w 3576"/>
              <a:gd name="T21" fmla="*/ 2147483647 h 2573"/>
              <a:gd name="T22" fmla="*/ 2147483647 w 3576"/>
              <a:gd name="T23" fmla="*/ 2147483647 h 2573"/>
              <a:gd name="T24" fmla="*/ 2147483647 w 3576"/>
              <a:gd name="T25" fmla="*/ 2147483647 h 2573"/>
              <a:gd name="T26" fmla="*/ 2147483647 w 3576"/>
              <a:gd name="T27" fmla="*/ 2147483647 h 2573"/>
              <a:gd name="T28" fmla="*/ 2147483647 w 3576"/>
              <a:gd name="T29" fmla="*/ 2147483647 h 2573"/>
              <a:gd name="T30" fmla="*/ 2147483647 w 3576"/>
              <a:gd name="T31" fmla="*/ 2147483647 h 2573"/>
              <a:gd name="T32" fmla="*/ 2147483647 w 3576"/>
              <a:gd name="T33" fmla="*/ 2147483647 h 2573"/>
              <a:gd name="T34" fmla="*/ 2147483647 w 3576"/>
              <a:gd name="T35" fmla="*/ 2147483647 h 2573"/>
              <a:gd name="T36" fmla="*/ 2147483647 w 3576"/>
              <a:gd name="T37" fmla="*/ 2147483647 h 2573"/>
              <a:gd name="T38" fmla="*/ 2147483647 w 3576"/>
              <a:gd name="T39" fmla="*/ 2147483647 h 2573"/>
              <a:gd name="T40" fmla="*/ 2147483647 w 3576"/>
              <a:gd name="T41" fmla="*/ 2147483647 h 2573"/>
              <a:gd name="T42" fmla="*/ 2147483647 w 3576"/>
              <a:gd name="T43" fmla="*/ 2147483647 h 2573"/>
              <a:gd name="T44" fmla="*/ 2147483647 w 3576"/>
              <a:gd name="T45" fmla="*/ 2147483647 h 2573"/>
              <a:gd name="T46" fmla="*/ 2147483647 w 3576"/>
              <a:gd name="T47" fmla="*/ 2147483647 h 2573"/>
              <a:gd name="T48" fmla="*/ 0 w 3576"/>
              <a:gd name="T49" fmla="*/ 0 h 25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6"/>
              <a:gd name="T76" fmla="*/ 0 h 2573"/>
              <a:gd name="T77" fmla="*/ 3576 w 3576"/>
              <a:gd name="T78" fmla="*/ 2573 h 25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6" h="2573">
                <a:moveTo>
                  <a:pt x="3576" y="2573"/>
                </a:moveTo>
                <a:cubicBezTo>
                  <a:pt x="3518" y="2524"/>
                  <a:pt x="3469" y="2473"/>
                  <a:pt x="3409" y="2425"/>
                </a:cubicBezTo>
                <a:cubicBezTo>
                  <a:pt x="3375" y="2398"/>
                  <a:pt x="3332" y="2379"/>
                  <a:pt x="3298" y="2350"/>
                </a:cubicBezTo>
                <a:cubicBezTo>
                  <a:pt x="3263" y="2320"/>
                  <a:pt x="3241" y="2291"/>
                  <a:pt x="3196" y="2276"/>
                </a:cubicBezTo>
                <a:cubicBezTo>
                  <a:pt x="3164" y="2245"/>
                  <a:pt x="3124" y="2223"/>
                  <a:pt x="3093" y="2192"/>
                </a:cubicBezTo>
                <a:cubicBezTo>
                  <a:pt x="3025" y="2124"/>
                  <a:pt x="3060" y="2150"/>
                  <a:pt x="2991" y="2109"/>
                </a:cubicBezTo>
                <a:cubicBezTo>
                  <a:pt x="2982" y="2097"/>
                  <a:pt x="2974" y="2082"/>
                  <a:pt x="2963" y="2072"/>
                </a:cubicBezTo>
                <a:cubicBezTo>
                  <a:pt x="2937" y="2048"/>
                  <a:pt x="2901" y="2035"/>
                  <a:pt x="2880" y="2007"/>
                </a:cubicBezTo>
                <a:cubicBezTo>
                  <a:pt x="2852" y="1968"/>
                  <a:pt x="2814" y="1929"/>
                  <a:pt x="2768" y="1914"/>
                </a:cubicBezTo>
                <a:cubicBezTo>
                  <a:pt x="2720" y="1840"/>
                  <a:pt x="2638" y="1804"/>
                  <a:pt x="2573" y="1747"/>
                </a:cubicBezTo>
                <a:cubicBezTo>
                  <a:pt x="2543" y="1721"/>
                  <a:pt x="2522" y="1687"/>
                  <a:pt x="2490" y="1663"/>
                </a:cubicBezTo>
                <a:cubicBezTo>
                  <a:pt x="2423" y="1613"/>
                  <a:pt x="2357" y="1567"/>
                  <a:pt x="2294" y="1514"/>
                </a:cubicBezTo>
                <a:cubicBezTo>
                  <a:pt x="2247" y="1475"/>
                  <a:pt x="2191" y="1457"/>
                  <a:pt x="2146" y="1412"/>
                </a:cubicBezTo>
                <a:cubicBezTo>
                  <a:pt x="2093" y="1359"/>
                  <a:pt x="2144" y="1405"/>
                  <a:pt x="2053" y="1347"/>
                </a:cubicBezTo>
                <a:cubicBezTo>
                  <a:pt x="2003" y="1315"/>
                  <a:pt x="1969" y="1277"/>
                  <a:pt x="1914" y="1254"/>
                </a:cubicBezTo>
                <a:cubicBezTo>
                  <a:pt x="1855" y="1197"/>
                  <a:pt x="1781" y="1182"/>
                  <a:pt x="1718" y="1133"/>
                </a:cubicBezTo>
                <a:cubicBezTo>
                  <a:pt x="1647" y="1078"/>
                  <a:pt x="1601" y="1013"/>
                  <a:pt x="1514" y="985"/>
                </a:cubicBezTo>
                <a:cubicBezTo>
                  <a:pt x="1442" y="890"/>
                  <a:pt x="1325" y="845"/>
                  <a:pt x="1235" y="771"/>
                </a:cubicBezTo>
                <a:cubicBezTo>
                  <a:pt x="1184" y="729"/>
                  <a:pt x="1182" y="708"/>
                  <a:pt x="1124" y="687"/>
                </a:cubicBezTo>
                <a:cubicBezTo>
                  <a:pt x="1083" y="648"/>
                  <a:pt x="1045" y="624"/>
                  <a:pt x="994" y="604"/>
                </a:cubicBezTo>
                <a:cubicBezTo>
                  <a:pt x="949" y="545"/>
                  <a:pt x="883" y="521"/>
                  <a:pt x="827" y="474"/>
                </a:cubicBezTo>
                <a:cubicBezTo>
                  <a:pt x="715" y="379"/>
                  <a:pt x="586" y="311"/>
                  <a:pt x="455" y="241"/>
                </a:cubicBezTo>
                <a:cubicBezTo>
                  <a:pt x="414" y="219"/>
                  <a:pt x="356" y="180"/>
                  <a:pt x="316" y="167"/>
                </a:cubicBezTo>
                <a:cubicBezTo>
                  <a:pt x="257" y="148"/>
                  <a:pt x="203" y="111"/>
                  <a:pt x="148" y="84"/>
                </a:cubicBezTo>
                <a:cubicBezTo>
                  <a:pt x="102" y="61"/>
                  <a:pt x="36" y="37"/>
                  <a:pt x="0" y="0"/>
                </a:cubicBezTo>
              </a:path>
            </a:pathLst>
          </a:custGeom>
          <a:noFill/>
          <a:ln w="38100">
            <a:solidFill>
              <a:srgbClr val="FFFF00"/>
            </a:solidFill>
            <a:round/>
            <a:headEnd/>
            <a:tailEnd/>
          </a:ln>
        </p:spPr>
        <p:txBody>
          <a:bodyPr/>
          <a:lstStyle/>
          <a:p>
            <a:endParaRPr lang="en-US"/>
          </a:p>
        </p:txBody>
      </p:sp>
      <p:sp>
        <p:nvSpPr>
          <p:cNvPr id="11270" name="Freeform 6"/>
          <p:cNvSpPr>
            <a:spLocks/>
          </p:cNvSpPr>
          <p:nvPr/>
        </p:nvSpPr>
        <p:spPr bwMode="auto">
          <a:xfrm>
            <a:off x="2362200" y="3416300"/>
            <a:ext cx="5867400" cy="177800"/>
          </a:xfrm>
          <a:custGeom>
            <a:avLst/>
            <a:gdLst>
              <a:gd name="T0" fmla="*/ 0 w 3696"/>
              <a:gd name="T1" fmla="*/ 2147483647 h 112"/>
              <a:gd name="T2" fmla="*/ 2147483647 w 3696"/>
              <a:gd name="T3" fmla="*/ 2147483647 h 112"/>
              <a:gd name="T4" fmla="*/ 2147483647 w 3696"/>
              <a:gd name="T5" fmla="*/ 2147483647 h 112"/>
              <a:gd name="T6" fmla="*/ 2147483647 w 3696"/>
              <a:gd name="T7" fmla="*/ 2147483647 h 112"/>
              <a:gd name="T8" fmla="*/ 2147483647 w 3696"/>
              <a:gd name="T9" fmla="*/ 2147483647 h 112"/>
              <a:gd name="T10" fmla="*/ 2147483647 w 3696"/>
              <a:gd name="T11" fmla="*/ 2147483647 h 112"/>
              <a:gd name="T12" fmla="*/ 2147483647 w 3696"/>
              <a:gd name="T13" fmla="*/ 2147483647 h 112"/>
              <a:gd name="T14" fmla="*/ 2147483647 w 3696"/>
              <a:gd name="T15" fmla="*/ 2147483647 h 112"/>
              <a:gd name="T16" fmla="*/ 2147483647 w 3696"/>
              <a:gd name="T17" fmla="*/ 2147483647 h 112"/>
              <a:gd name="T18" fmla="*/ 2147483647 w 3696"/>
              <a:gd name="T19" fmla="*/ 2147483647 h 112"/>
              <a:gd name="T20" fmla="*/ 2147483647 w 3696"/>
              <a:gd name="T21" fmla="*/ 2147483647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96"/>
              <a:gd name="T34" fmla="*/ 0 h 112"/>
              <a:gd name="T35" fmla="*/ 3696 w 3696"/>
              <a:gd name="T36" fmla="*/ 112 h 1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96" h="112">
                <a:moveTo>
                  <a:pt x="0" y="104"/>
                </a:moveTo>
                <a:cubicBezTo>
                  <a:pt x="168" y="80"/>
                  <a:pt x="336" y="56"/>
                  <a:pt x="480" y="56"/>
                </a:cubicBezTo>
                <a:cubicBezTo>
                  <a:pt x="624" y="56"/>
                  <a:pt x="744" y="96"/>
                  <a:pt x="864" y="104"/>
                </a:cubicBezTo>
                <a:cubicBezTo>
                  <a:pt x="984" y="112"/>
                  <a:pt x="1096" y="112"/>
                  <a:pt x="1200" y="104"/>
                </a:cubicBezTo>
                <a:cubicBezTo>
                  <a:pt x="1304" y="96"/>
                  <a:pt x="1368" y="56"/>
                  <a:pt x="1488" y="56"/>
                </a:cubicBezTo>
                <a:cubicBezTo>
                  <a:pt x="1608" y="56"/>
                  <a:pt x="1776" y="104"/>
                  <a:pt x="1920" y="104"/>
                </a:cubicBezTo>
                <a:cubicBezTo>
                  <a:pt x="2064" y="104"/>
                  <a:pt x="2224" y="72"/>
                  <a:pt x="2352" y="56"/>
                </a:cubicBezTo>
                <a:cubicBezTo>
                  <a:pt x="2480" y="40"/>
                  <a:pt x="2560" y="16"/>
                  <a:pt x="2688" y="8"/>
                </a:cubicBezTo>
                <a:cubicBezTo>
                  <a:pt x="2816" y="0"/>
                  <a:pt x="2984" y="0"/>
                  <a:pt x="3120" y="8"/>
                </a:cubicBezTo>
                <a:cubicBezTo>
                  <a:pt x="3256" y="16"/>
                  <a:pt x="3408" y="40"/>
                  <a:pt x="3504" y="56"/>
                </a:cubicBezTo>
                <a:cubicBezTo>
                  <a:pt x="3600" y="72"/>
                  <a:pt x="3648" y="88"/>
                  <a:pt x="3696" y="104"/>
                </a:cubicBezTo>
              </a:path>
            </a:pathLst>
          </a:custGeom>
          <a:noFill/>
          <a:ln w="38100">
            <a:solidFill>
              <a:srgbClr val="FF0000"/>
            </a:solidFill>
            <a:prstDash val="dash"/>
            <a:round/>
            <a:headEnd/>
            <a:tailEnd/>
          </a:ln>
        </p:spPr>
        <p:txBody>
          <a:bodyPr/>
          <a:lstStyle/>
          <a:p>
            <a:endParaRPr lang="en-US"/>
          </a:p>
        </p:txBody>
      </p:sp>
      <p:sp>
        <p:nvSpPr>
          <p:cNvPr id="11271" name="Line 7"/>
          <p:cNvSpPr>
            <a:spLocks noChangeShapeType="1"/>
          </p:cNvSpPr>
          <p:nvPr/>
        </p:nvSpPr>
        <p:spPr bwMode="auto">
          <a:xfrm flipH="1" flipV="1">
            <a:off x="1981200" y="4572000"/>
            <a:ext cx="762000" cy="533400"/>
          </a:xfrm>
          <a:prstGeom prst="line">
            <a:avLst/>
          </a:prstGeom>
          <a:noFill/>
          <a:ln w="50800">
            <a:solidFill>
              <a:srgbClr val="FFFF00"/>
            </a:solidFill>
            <a:round/>
            <a:headEnd/>
            <a:tailEnd type="triangle" w="med" len="med"/>
          </a:ln>
        </p:spPr>
        <p:txBody>
          <a:bodyPr/>
          <a:lstStyle/>
          <a:p>
            <a:endParaRPr lang="en-US"/>
          </a:p>
        </p:txBody>
      </p:sp>
      <p:sp>
        <p:nvSpPr>
          <p:cNvPr id="11272" name="Line 8"/>
          <p:cNvSpPr>
            <a:spLocks noChangeShapeType="1"/>
          </p:cNvSpPr>
          <p:nvPr/>
        </p:nvSpPr>
        <p:spPr bwMode="auto">
          <a:xfrm>
            <a:off x="2286000" y="4267200"/>
            <a:ext cx="762000" cy="533400"/>
          </a:xfrm>
          <a:prstGeom prst="line">
            <a:avLst/>
          </a:prstGeom>
          <a:noFill/>
          <a:ln w="50800">
            <a:solidFill>
              <a:srgbClr val="FFFF00"/>
            </a:solidFill>
            <a:round/>
            <a:headEnd/>
            <a:tailEnd type="triangle" w="med" len="med"/>
          </a:ln>
        </p:spPr>
        <p:txBody>
          <a:bodyPr/>
          <a:lstStyle/>
          <a:p>
            <a:endParaRPr lang="en-US"/>
          </a:p>
        </p:txBody>
      </p:sp>
      <p:sp>
        <p:nvSpPr>
          <p:cNvPr id="11273" name="Line 9"/>
          <p:cNvSpPr>
            <a:spLocks noChangeShapeType="1"/>
          </p:cNvSpPr>
          <p:nvPr/>
        </p:nvSpPr>
        <p:spPr bwMode="auto">
          <a:xfrm flipH="1" flipV="1">
            <a:off x="2743200" y="762000"/>
            <a:ext cx="381000" cy="266700"/>
          </a:xfrm>
          <a:prstGeom prst="line">
            <a:avLst/>
          </a:prstGeom>
          <a:noFill/>
          <a:ln w="38100">
            <a:solidFill>
              <a:srgbClr val="FFFF00"/>
            </a:solidFill>
            <a:round/>
            <a:headEnd/>
            <a:tailEnd type="triangle" w="med" len="med"/>
          </a:ln>
        </p:spPr>
        <p:txBody>
          <a:bodyPr/>
          <a:lstStyle/>
          <a:p>
            <a:endParaRPr lang="en-US"/>
          </a:p>
        </p:txBody>
      </p:sp>
      <p:sp>
        <p:nvSpPr>
          <p:cNvPr id="11274" name="Line 10"/>
          <p:cNvSpPr>
            <a:spLocks noChangeShapeType="1"/>
          </p:cNvSpPr>
          <p:nvPr/>
        </p:nvSpPr>
        <p:spPr bwMode="auto">
          <a:xfrm>
            <a:off x="3048000" y="457200"/>
            <a:ext cx="381000" cy="304800"/>
          </a:xfrm>
          <a:prstGeom prst="line">
            <a:avLst/>
          </a:prstGeom>
          <a:noFill/>
          <a:ln w="38100">
            <a:solidFill>
              <a:srgbClr val="FFFF00"/>
            </a:solidFill>
            <a:round/>
            <a:headEnd/>
            <a:tailEnd type="triangle" w="med" len="med"/>
          </a:ln>
        </p:spPr>
        <p:txBody>
          <a:bodyPr/>
          <a:lstStyle/>
          <a:p>
            <a:endParaRPr lang="en-US"/>
          </a:p>
        </p:txBody>
      </p:sp>
      <p:sp>
        <p:nvSpPr>
          <p:cNvPr id="11275" name="AutoShape 11"/>
          <p:cNvSpPr>
            <a:spLocks noChangeArrowheads="1"/>
          </p:cNvSpPr>
          <p:nvPr/>
        </p:nvSpPr>
        <p:spPr bwMode="auto">
          <a:xfrm rot="10618692">
            <a:off x="990600" y="1066800"/>
            <a:ext cx="6096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1276" name="AutoShape 12"/>
          <p:cNvSpPr>
            <a:spLocks noChangeArrowheads="1"/>
          </p:cNvSpPr>
          <p:nvPr/>
        </p:nvSpPr>
        <p:spPr bwMode="auto">
          <a:xfrm rot="-113229">
            <a:off x="990600" y="914400"/>
            <a:ext cx="603250" cy="5619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1277" name="AutoShape 13"/>
          <p:cNvSpPr>
            <a:spLocks noChangeArrowheads="1"/>
          </p:cNvSpPr>
          <p:nvPr/>
        </p:nvSpPr>
        <p:spPr bwMode="auto">
          <a:xfrm rot="10618692">
            <a:off x="3124200" y="2667000"/>
            <a:ext cx="6096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1278" name="AutoShape 14"/>
          <p:cNvSpPr>
            <a:spLocks noChangeArrowheads="1"/>
          </p:cNvSpPr>
          <p:nvPr/>
        </p:nvSpPr>
        <p:spPr bwMode="auto">
          <a:xfrm rot="-113229">
            <a:off x="3124200" y="2514600"/>
            <a:ext cx="603250" cy="5619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1279" name="AutoShape 15"/>
          <p:cNvSpPr>
            <a:spLocks noChangeArrowheads="1"/>
          </p:cNvSpPr>
          <p:nvPr/>
        </p:nvSpPr>
        <p:spPr bwMode="auto">
          <a:xfrm rot="10618692">
            <a:off x="5105400" y="4191000"/>
            <a:ext cx="6096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1280" name="AutoShape 16"/>
          <p:cNvSpPr>
            <a:spLocks noChangeArrowheads="1"/>
          </p:cNvSpPr>
          <p:nvPr/>
        </p:nvSpPr>
        <p:spPr bwMode="auto">
          <a:xfrm rot="-113229">
            <a:off x="5105400" y="4038600"/>
            <a:ext cx="603250" cy="5619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11281" name="Text Box 17"/>
          <p:cNvSpPr txBox="1">
            <a:spLocks noChangeArrowheads="1"/>
          </p:cNvSpPr>
          <p:nvPr/>
        </p:nvSpPr>
        <p:spPr bwMode="auto">
          <a:xfrm rot="2044632">
            <a:off x="2971800" y="5181600"/>
            <a:ext cx="1066800" cy="519113"/>
          </a:xfrm>
          <a:prstGeom prst="rect">
            <a:avLst/>
          </a:prstGeom>
          <a:noFill/>
          <a:ln w="9525">
            <a:noFill/>
            <a:miter lim="800000"/>
            <a:headEnd/>
            <a:tailEnd/>
          </a:ln>
        </p:spPr>
        <p:txBody>
          <a:bodyPr>
            <a:spAutoFit/>
          </a:bodyPr>
          <a:lstStyle/>
          <a:p>
            <a:pPr>
              <a:spcBef>
                <a:spcPct val="50000"/>
              </a:spcBef>
            </a:pPr>
            <a:r>
              <a:rPr lang="en-US" sz="2800"/>
              <a:t>SAF</a:t>
            </a:r>
          </a:p>
        </p:txBody>
      </p:sp>
      <p:sp>
        <p:nvSpPr>
          <p:cNvPr id="11282" name="Text Box 18"/>
          <p:cNvSpPr txBox="1">
            <a:spLocks noChangeArrowheads="1"/>
          </p:cNvSpPr>
          <p:nvPr/>
        </p:nvSpPr>
        <p:spPr bwMode="auto">
          <a:xfrm rot="2224755">
            <a:off x="3048000" y="990600"/>
            <a:ext cx="1212850" cy="519113"/>
          </a:xfrm>
          <a:prstGeom prst="rect">
            <a:avLst/>
          </a:prstGeom>
          <a:noFill/>
          <a:ln w="9525">
            <a:noFill/>
            <a:miter lim="800000"/>
            <a:headEnd/>
            <a:tailEnd/>
          </a:ln>
        </p:spPr>
        <p:txBody>
          <a:bodyPr>
            <a:spAutoFit/>
          </a:bodyPr>
          <a:lstStyle/>
          <a:p>
            <a:pPr>
              <a:spcBef>
                <a:spcPct val="50000"/>
              </a:spcBef>
            </a:pPr>
            <a:r>
              <a:rPr lang="en-US" sz="2800"/>
              <a:t>ECSZ</a:t>
            </a:r>
          </a:p>
        </p:txBody>
      </p:sp>
      <p:sp>
        <p:nvSpPr>
          <p:cNvPr id="11283" name="Text Box 19"/>
          <p:cNvSpPr txBox="1">
            <a:spLocks noChangeArrowheads="1"/>
          </p:cNvSpPr>
          <p:nvPr/>
        </p:nvSpPr>
        <p:spPr bwMode="auto">
          <a:xfrm>
            <a:off x="5410200" y="1828800"/>
            <a:ext cx="1295400" cy="519113"/>
          </a:xfrm>
          <a:prstGeom prst="rect">
            <a:avLst/>
          </a:prstGeom>
          <a:noFill/>
          <a:ln w="9525">
            <a:noFill/>
            <a:miter lim="800000"/>
            <a:headEnd/>
            <a:tailEnd/>
          </a:ln>
        </p:spPr>
        <p:txBody>
          <a:bodyPr>
            <a:spAutoFit/>
          </a:bodyPr>
          <a:lstStyle/>
          <a:p>
            <a:pPr>
              <a:spcBef>
                <a:spcPct val="50000"/>
              </a:spcBef>
            </a:pPr>
            <a:r>
              <a:rPr lang="en-US" sz="2800">
                <a:solidFill>
                  <a:srgbClr val="FFFF00"/>
                </a:solidFill>
              </a:rPr>
              <a:t>PMF</a:t>
            </a:r>
          </a:p>
        </p:txBody>
      </p:sp>
      <p:sp>
        <p:nvSpPr>
          <p:cNvPr id="11284" name="Text Box 20"/>
          <p:cNvSpPr txBox="1">
            <a:spLocks noChangeArrowheads="1"/>
          </p:cNvSpPr>
          <p:nvPr/>
        </p:nvSpPr>
        <p:spPr bwMode="auto">
          <a:xfrm>
            <a:off x="6781800" y="3200400"/>
            <a:ext cx="1295400" cy="519113"/>
          </a:xfrm>
          <a:prstGeom prst="rect">
            <a:avLst/>
          </a:prstGeom>
          <a:noFill/>
          <a:ln w="9525">
            <a:noFill/>
            <a:miter lim="800000"/>
            <a:headEnd/>
            <a:tailEnd/>
          </a:ln>
        </p:spPr>
        <p:txBody>
          <a:bodyPr>
            <a:spAutoFit/>
          </a:bodyPr>
          <a:lstStyle/>
          <a:p>
            <a:pPr>
              <a:spcBef>
                <a:spcPct val="50000"/>
              </a:spcBef>
            </a:pPr>
            <a:r>
              <a:rPr lang="en-US" sz="2800">
                <a:solidFill>
                  <a:srgbClr val="FFFF00"/>
                </a:solidFill>
              </a:rPr>
              <a:t>BCF</a:t>
            </a:r>
          </a:p>
        </p:txBody>
      </p:sp>
      <p:sp>
        <p:nvSpPr>
          <p:cNvPr id="165909" name="Line 21"/>
          <p:cNvSpPr>
            <a:spLocks noChangeShapeType="1"/>
          </p:cNvSpPr>
          <p:nvPr/>
        </p:nvSpPr>
        <p:spPr bwMode="auto">
          <a:xfrm flipH="1">
            <a:off x="1524000" y="1752600"/>
            <a:ext cx="685800" cy="0"/>
          </a:xfrm>
          <a:prstGeom prst="line">
            <a:avLst/>
          </a:prstGeom>
          <a:noFill/>
          <a:ln w="63500">
            <a:solidFill>
              <a:srgbClr val="FF0000"/>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165910" name="Line 22"/>
          <p:cNvSpPr>
            <a:spLocks noChangeShapeType="1"/>
          </p:cNvSpPr>
          <p:nvPr/>
        </p:nvSpPr>
        <p:spPr bwMode="auto">
          <a:xfrm>
            <a:off x="2057400" y="2133600"/>
            <a:ext cx="685800" cy="0"/>
          </a:xfrm>
          <a:prstGeom prst="line">
            <a:avLst/>
          </a:prstGeom>
          <a:noFill/>
          <a:ln w="63500">
            <a:solidFill>
              <a:srgbClr val="FF0000"/>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165911" name="Line 23"/>
          <p:cNvSpPr>
            <a:spLocks noChangeShapeType="1"/>
          </p:cNvSpPr>
          <p:nvPr/>
        </p:nvSpPr>
        <p:spPr bwMode="auto">
          <a:xfrm flipH="1">
            <a:off x="3733800" y="3352800"/>
            <a:ext cx="685800" cy="0"/>
          </a:xfrm>
          <a:prstGeom prst="line">
            <a:avLst/>
          </a:prstGeom>
          <a:noFill/>
          <a:ln w="63500">
            <a:solidFill>
              <a:srgbClr val="FF0000"/>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
        <p:nvSpPr>
          <p:cNvPr id="165912" name="Line 24"/>
          <p:cNvSpPr>
            <a:spLocks noChangeShapeType="1"/>
          </p:cNvSpPr>
          <p:nvPr/>
        </p:nvSpPr>
        <p:spPr bwMode="auto">
          <a:xfrm>
            <a:off x="4343400" y="3733800"/>
            <a:ext cx="609600" cy="0"/>
          </a:xfrm>
          <a:prstGeom prst="line">
            <a:avLst/>
          </a:prstGeom>
          <a:noFill/>
          <a:ln w="63500">
            <a:solidFill>
              <a:srgbClr val="FF0000"/>
            </a:solidFill>
            <a:round/>
            <a:headEnd/>
            <a:tailEnd type="triangle" w="med" len="med"/>
          </a:ln>
          <a:effectLst>
            <a:outerShdw blurRad="50800" dist="38100" dir="2700000" algn="tl" rotWithShape="0">
              <a:prstClr val="black">
                <a:alpha val="40000"/>
              </a:prstClr>
            </a:outerShdw>
          </a:effectLst>
        </p:spPr>
        <p:txBody>
          <a:bodyPr/>
          <a:lstStyle/>
          <a:p>
            <a:pP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Gary Jacobson\My Documents\Camtasia Studio\Geol 220\Channel Islands Production\03cities GIF\03cities GIF.gif"/>
          <p:cNvPicPr>
            <a:picLocks noChangeAspect="1" noChangeArrowheads="1" noCrop="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tanta Cruz Island Geologic Map2color.tif"/>
          <p:cNvPicPr>
            <a:picLocks noChangeAspect="1"/>
          </p:cNvPicPr>
          <p:nvPr/>
        </p:nvPicPr>
        <p:blipFill>
          <a:blip r:embed="rId3"/>
          <a:stretch>
            <a:fillRect/>
          </a:stretch>
        </p:blipFill>
        <p:spPr>
          <a:xfrm>
            <a:off x="38793" y="1638300"/>
            <a:ext cx="9105207" cy="4038600"/>
          </a:xfrm>
          <a:prstGeom prst="rect">
            <a:avLst/>
          </a:prstGeom>
        </p:spPr>
      </p:pic>
      <p:sp>
        <p:nvSpPr>
          <p:cNvPr id="3" name="TextBox 2"/>
          <p:cNvSpPr txBox="1"/>
          <p:nvPr/>
        </p:nvSpPr>
        <p:spPr>
          <a:xfrm>
            <a:off x="1965960" y="1219200"/>
            <a:ext cx="6964680" cy="523220"/>
          </a:xfrm>
          <a:prstGeom prst="rect">
            <a:avLst/>
          </a:prstGeom>
          <a:noFill/>
        </p:spPr>
        <p:txBody>
          <a:bodyPr wrap="square" rtlCol="0">
            <a:spAutoFit/>
          </a:bodyPr>
          <a:lstStyle/>
          <a:p>
            <a:r>
              <a:rPr lang="en-US" dirty="0" smtClean="0">
                <a:solidFill>
                  <a:schemeClr val="tx1"/>
                </a:solidFill>
              </a:rPr>
              <a:t>Geologic Map of Santa Cruz Island</a:t>
            </a:r>
            <a:endParaRPr lang="en-US"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5638</TotalTime>
  <Words>2364</Words>
  <Application>Microsoft Office PowerPoint</Application>
  <PresentationFormat>On-screen Show (4:3)</PresentationFormat>
  <Paragraphs>271</Paragraphs>
  <Slides>68</Slides>
  <Notes>68</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85</cp:revision>
  <dcterms:created xsi:type="dcterms:W3CDTF">2005-05-06T02:39:41Z</dcterms:created>
  <dcterms:modified xsi:type="dcterms:W3CDTF">2009-04-12T18:17:18Z</dcterms:modified>
</cp:coreProperties>
</file>